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7A0E71-D201-4B6C-BB19-C707FCEA97F8}" v="35" dt="2023-05-20T16:38:35.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95D3B7ED-61F7-0542-AE7B-9795C4EFD070}" type="datetimeFigureOut">
              <a:rPr lang="en-US" smtClean="0"/>
              <a:t>6/2/2025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9C5789CE-836E-B042-843F-5605E41F5001}" type="slidenum">
              <a:rPr lang="en-US" smtClean="0"/>
              <a:t>‹#›</a:t>
            </a:fld>
            <a:endParaRPr lang="en-US"/>
          </a:p>
        </p:txBody>
      </p:sp>
    </p:spTree>
    <p:extLst>
      <p:ext uri="{BB962C8B-B14F-4D97-AF65-F5344CB8AC3E}">
        <p14:creationId xmlns:p14="http://schemas.microsoft.com/office/powerpoint/2010/main" val="37159317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9C5789CE-836E-B042-843F-5605E41F5001}" type="slidenum">
              <a:rPr lang="en-US" smtClean="0"/>
              <a:t>7</a:t>
            </a:fld>
            <a:endParaRPr lang="en-US"/>
          </a:p>
        </p:txBody>
      </p:sp>
    </p:spTree>
    <p:extLst>
      <p:ext uri="{BB962C8B-B14F-4D97-AF65-F5344CB8AC3E}">
        <p14:creationId xmlns:p14="http://schemas.microsoft.com/office/powerpoint/2010/main" val="3917283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884899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3678357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2839270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pPr/>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04927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102839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0D92BC-42A9-434B-8530-ADBF4485E407}" type="datetimeFigureOut">
              <a:rPr lang="en-US" smtClean="0"/>
              <a:pPr/>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3605861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0D92BC-42A9-434B-8530-ADBF4485E407}" type="datetimeFigureOut">
              <a:rPr lang="en-US" smtClean="0"/>
              <a:pPr/>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2244552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2024624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833888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3140307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410419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0D92BC-42A9-434B-8530-ADBF4485E407}"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500696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0D92BC-42A9-434B-8530-ADBF4485E407}" type="datetimeFigureOut">
              <a:rPr lang="en-US" smtClean="0"/>
              <a:pPr/>
              <a:t>6/2/2025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2753594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0D92BC-42A9-434B-8530-ADBF4485E407}" type="datetimeFigureOut">
              <a:rPr lang="en-US" smtClean="0"/>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141784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D0D92BC-42A9-434B-8530-ADBF4485E407}" type="datetimeFigureOut">
              <a:rPr lang="en-US" smtClean="0"/>
              <a:t>6/2/2025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8648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1025736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807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D0D92BC-42A9-434B-8530-ADBF4485E407}" type="datetimeFigureOut">
              <a:rPr lang="en-US" smtClean="0"/>
              <a:pPr/>
              <a:t>6/2/2025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0289F9E-9962-4B7B-BA18-A15907CCC6BF}" type="slidenum">
              <a:rPr lang="en-US" smtClean="0"/>
              <a:pPr/>
              <a:t>‹#›</a:t>
            </a:fld>
            <a:endParaRPr lang="en-US"/>
          </a:p>
        </p:txBody>
      </p:sp>
    </p:spTree>
    <p:extLst>
      <p:ext uri="{BB962C8B-B14F-4D97-AF65-F5344CB8AC3E}">
        <p14:creationId xmlns:p14="http://schemas.microsoft.com/office/powerpoint/2010/main" val="18633917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hyperlink" Target="https://github.com/vasuchauhan/IBM_Applied_Data_Science_Capstone_Project.git"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vasuchauhan/IBM_Applied_Data_Science_Capstone_Project.git"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vasuchauhan/IBM_Applied_Data_Science_Capstone_Project.git"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vasuchauhan/IBM_Applied_Data_Science_Capstone_Project.git"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vasuchauhan/IBM_Applied_Data_Science_Capstone_Project.git"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vasuchauhan/IBM_Applied_Data_Science_Capstone_Project.git"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ace.stackexchange.com/questions/15513/what-is-the-structure-of-falcon-9-and-dragon" TargetMode="External"/><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82.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77.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hyperlink" Target="http://klamek97.deviantart.com/art/SpaceX-Falcon-9-wallpaper-584955650"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github.com/vasuchauhan/IBM_Applied_Data_Science_Capstone_Project.git"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hyperlink" Target="https://github.com/vasuchauhan/IBM_Applied_Data_Science_Capstone_Project.gi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hyperlink" Target="https://github.com/vasuchauhan/IBM_Applied_Data_Science_Capstone_Project.git" TargetMode="Externa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06843" y="221371"/>
            <a:ext cx="7714388" cy="4199527"/>
          </a:xfrm>
        </p:spPr>
        <p:txBody>
          <a:bodyPr vert="horz" lIns="91440" tIns="45720" rIns="91440" bIns="45720" numCol="1" rtlCol="0" anchor="t">
            <a:noAutofit/>
          </a:bodyPr>
          <a:lstStyle/>
          <a:p>
            <a:pPr algn="ctr"/>
            <a:endParaRPr lang="en-US" sz="1600" dirty="0"/>
          </a:p>
          <a:p>
            <a:pPr algn="ctr"/>
            <a:r>
              <a:rPr lang="en-GB" altLang="en-GB" sz="3200" dirty="0">
                <a:latin typeface="Georgia"/>
                <a:ea typeface="+mj-lt"/>
                <a:cs typeface="+mj-lt"/>
              </a:rPr>
              <a:t>IBM </a:t>
            </a:r>
            <a:br>
              <a:rPr lang="en-GB" altLang="en-GB" sz="3200" dirty="0">
                <a:latin typeface="Georgia"/>
                <a:ea typeface="+mj-lt"/>
                <a:cs typeface="+mj-lt"/>
              </a:rPr>
            </a:br>
            <a:br>
              <a:rPr lang="en-GB" altLang="en-GB" sz="3200" dirty="0">
                <a:latin typeface="Georgia"/>
                <a:ea typeface="+mj-lt"/>
                <a:cs typeface="+mj-lt"/>
              </a:rPr>
            </a:br>
            <a:r>
              <a:rPr lang="en-GB" altLang="en-GB" sz="3200" dirty="0">
                <a:latin typeface="Georgia"/>
                <a:ea typeface="+mj-lt"/>
                <a:cs typeface="+mj-lt"/>
              </a:rPr>
              <a:t>DATA</a:t>
            </a:r>
            <a:r>
              <a:rPr lang="en-GB" altLang="en-GB" sz="3200" b="1" cap="all" dirty="0">
                <a:latin typeface="Georgia"/>
                <a:ea typeface="+mj-lt"/>
                <a:cs typeface="+mj-lt"/>
              </a:rPr>
              <a:t> SCIENCE </a:t>
            </a:r>
            <a:r>
              <a:rPr lang="en-GB" altLang="en-GB" sz="3200" dirty="0">
                <a:latin typeface="Georgia"/>
                <a:ea typeface="+mj-lt"/>
                <a:cs typeface="+mj-lt"/>
              </a:rPr>
              <a:t>CAPSTONE</a:t>
            </a:r>
            <a:br>
              <a:rPr lang="en-GB" altLang="en-GB" sz="3200" dirty="0">
                <a:latin typeface="Georgia"/>
                <a:ea typeface="+mj-lt"/>
                <a:cs typeface="+mj-lt"/>
              </a:rPr>
            </a:br>
            <a:br>
              <a:rPr lang="en-GB" altLang="en-GB" sz="3200" dirty="0">
                <a:latin typeface="Georgia"/>
                <a:ea typeface="+mj-lt"/>
                <a:cs typeface="+mj-lt"/>
              </a:rPr>
            </a:br>
            <a:r>
              <a:rPr lang="en-GB" altLang="en-GB" sz="9600" dirty="0">
                <a:latin typeface="Georgia"/>
                <a:ea typeface="+mj-lt"/>
                <a:cs typeface="+mj-lt"/>
              </a:rPr>
              <a:t>PROJECT</a:t>
            </a:r>
            <a:endParaRPr lang="en-US" sz="9600" b="1" dirty="0">
              <a:latin typeface="Georgia"/>
              <a:cs typeface="Calibri Light" panose="020F0302020204030204"/>
            </a:endParaRPr>
          </a:p>
        </p:txBody>
      </p:sp>
      <p:sp>
        <p:nvSpPr>
          <p:cNvPr id="3" name="Subtitle 2"/>
          <p:cNvSpPr>
            <a:spLocks noGrp="1"/>
          </p:cNvSpPr>
          <p:nvPr>
            <p:ph type="subTitle" idx="1"/>
          </p:nvPr>
        </p:nvSpPr>
        <p:spPr>
          <a:xfrm>
            <a:off x="2238807" y="4886934"/>
            <a:ext cx="7714388" cy="1819094"/>
          </a:xfrm>
        </p:spPr>
        <p:txBody>
          <a:bodyPr vert="horz" lIns="91440" tIns="45720" rIns="91440" bIns="45720" numCol="1" rtlCol="0" anchor="t">
            <a:normAutofit fontScale="55000" lnSpcReduction="20000"/>
          </a:bodyPr>
          <a:lstStyle/>
          <a:p>
            <a:pPr algn="ctr"/>
            <a:endParaRPr lang="en-US" b="1" dirty="0"/>
          </a:p>
          <a:p>
            <a:pPr algn="ctr">
              <a:lnSpc>
                <a:spcPct val="100000"/>
              </a:lnSpc>
              <a:spcBef>
                <a:spcPts val="0"/>
              </a:spcBef>
              <a:spcAft>
                <a:spcPts val="600"/>
              </a:spcAft>
            </a:pPr>
            <a:r>
              <a:rPr lang="en-US" sz="4000" b="1" dirty="0">
                <a:ea typeface="+mn-lt"/>
                <a:cs typeface="+mn-lt"/>
              </a:rPr>
              <a:t>Space X Falcon 9 Landing Analysis</a:t>
            </a:r>
          </a:p>
          <a:p>
            <a:pPr algn="ctr">
              <a:lnSpc>
                <a:spcPct val="100000"/>
              </a:lnSpc>
              <a:spcBef>
                <a:spcPts val="0"/>
              </a:spcBef>
              <a:spcAft>
                <a:spcPts val="600"/>
              </a:spcAft>
            </a:pPr>
            <a:endParaRPr lang="en-US" sz="4000" b="1" dirty="0">
              <a:ea typeface="+mn-lt"/>
              <a:cs typeface="+mn-lt"/>
            </a:endParaRPr>
          </a:p>
          <a:p>
            <a:pPr algn="ctr">
              <a:lnSpc>
                <a:spcPct val="100000"/>
              </a:lnSpc>
              <a:spcBef>
                <a:spcPts val="0"/>
              </a:spcBef>
              <a:spcAft>
                <a:spcPts val="600"/>
              </a:spcAft>
            </a:pPr>
            <a:endParaRPr lang="en-US" sz="4000" b="1" dirty="0">
              <a:ea typeface="+mn-lt"/>
              <a:cs typeface="+mn-lt"/>
            </a:endParaRPr>
          </a:p>
          <a:p>
            <a:pPr algn="ctr">
              <a:lnSpc>
                <a:spcPct val="100000"/>
              </a:lnSpc>
              <a:spcBef>
                <a:spcPts val="0"/>
              </a:spcBef>
              <a:spcAft>
                <a:spcPts val="600"/>
              </a:spcAft>
            </a:pPr>
            <a:r>
              <a:rPr lang="en-US" sz="4000" b="1" dirty="0">
                <a:ea typeface="+mn-lt"/>
                <a:cs typeface="+mn-lt"/>
              </a:rPr>
              <a:t>Vasu Chauhan</a:t>
            </a:r>
          </a:p>
          <a:p>
            <a:pPr algn="ctr"/>
            <a:endParaRPr lang="en-US" sz="4400" b="1"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CD4E-4199-AC5D-4382-D6BA9FBA30D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dirty="0">
                <a:solidFill>
                  <a:srgbClr val="000000"/>
                </a:solidFill>
                <a:latin typeface="Georgia"/>
              </a:rPr>
              <a:t>DATA MANIPULATION/WRANGLING – PANDAS</a:t>
            </a:r>
          </a:p>
        </p:txBody>
      </p:sp>
      <p:sp>
        <p:nvSpPr>
          <p:cNvPr id="3" name="Text Placeholder 2">
            <a:extLst>
              <a:ext uri="{FF2B5EF4-FFF2-40B4-BE49-F238E27FC236}">
                <a16:creationId xmlns:a16="http://schemas.microsoft.com/office/drawing/2014/main" id="{94248B38-2C55-CD52-E3BC-344DC91751C2}"/>
              </a:ext>
            </a:extLst>
          </p:cNvPr>
          <p:cNvSpPr>
            <a:spLocks noGrp="1"/>
          </p:cNvSpPr>
          <p:nvPr/>
        </p:nvSpPr>
        <p:spPr>
          <a:xfrm>
            <a:off x="389684" y="910668"/>
            <a:ext cx="7419379" cy="520103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GB" altLang="en-GB" sz="1600" noProof="1">
                <a:solidFill>
                  <a:schemeClr val="tx1"/>
                </a:solidFill>
                <a:latin typeface="Georgia"/>
              </a:rPr>
              <a:t>Context:</a:t>
            </a:r>
          </a:p>
          <a:p>
            <a:pPr lvl="1" indent="0">
              <a:buNone/>
            </a:pPr>
            <a:endParaRPr lang="en-GB" altLang="en-GB" sz="1600" noProof="1">
              <a:solidFill>
                <a:schemeClr val="tx1"/>
              </a:solidFill>
              <a:latin typeface="Georgia"/>
            </a:endParaRPr>
          </a:p>
          <a:p>
            <a:pPr marL="342900" indent="-342900">
              <a:buFont typeface="Arial" panose="020B0604020202020204" pitchFamily="34" charset="0"/>
              <a:buChar char="•"/>
            </a:pPr>
            <a:r>
              <a:rPr lang="en-GB" altLang="en-GB" sz="1400" noProof="1">
                <a:solidFill>
                  <a:schemeClr val="tx1"/>
                </a:solidFill>
                <a:latin typeface="Georgia"/>
              </a:rPr>
              <a:t>The landing outcome is shown in the Outcome column:</a:t>
            </a:r>
          </a:p>
          <a:p>
            <a:pPr marL="520700" lvl="1" indent="-342900"/>
            <a:r>
              <a:rPr lang="en-GB" altLang="en-GB" sz="1200" noProof="1">
                <a:solidFill>
                  <a:schemeClr val="tx1"/>
                </a:solidFill>
                <a:latin typeface="Georgia"/>
              </a:rPr>
              <a:t>True Ocean –  the mission outcome was successfully  landed to a specific region of the ocean </a:t>
            </a:r>
          </a:p>
          <a:p>
            <a:pPr marL="520700" lvl="1" indent="-342900"/>
            <a:r>
              <a:rPr lang="en-GB" altLang="en-GB" sz="1200" noProof="1">
                <a:solidFill>
                  <a:schemeClr val="tx1"/>
                </a:solidFill>
                <a:latin typeface="Georgia"/>
              </a:rPr>
              <a:t>False Ocean – the mission outcome was unsuccessfully landed to a specific region of the ocean. </a:t>
            </a:r>
          </a:p>
          <a:p>
            <a:pPr marL="520700" lvl="1" indent="-342900"/>
            <a:r>
              <a:rPr lang="en-GB" altLang="en-GB" sz="1200" noProof="1">
                <a:solidFill>
                  <a:schemeClr val="tx1"/>
                </a:solidFill>
                <a:latin typeface="Georgia"/>
              </a:rPr>
              <a:t>True RTLS –  the mission outcome was successfully  landed to a ground pad</a:t>
            </a:r>
          </a:p>
          <a:p>
            <a:pPr marL="520700" lvl="1" indent="-342900"/>
            <a:r>
              <a:rPr lang="en-GB" altLang="en-GB" sz="1200" noProof="1">
                <a:solidFill>
                  <a:schemeClr val="tx1"/>
                </a:solidFill>
                <a:latin typeface="Georgia"/>
              </a:rPr>
              <a:t>False RTLS – the mission outcome was unsuccessfully landed to a ground pad.</a:t>
            </a:r>
          </a:p>
          <a:p>
            <a:pPr marL="520700" lvl="1" indent="-342900"/>
            <a:r>
              <a:rPr lang="en-GB" altLang="en-GB" sz="1200" noProof="1">
                <a:solidFill>
                  <a:schemeClr val="tx1"/>
                </a:solidFill>
                <a:latin typeface="Georgia"/>
              </a:rPr>
              <a:t>True ASDS – the mission outcome was successfully  landed to a drone ship</a:t>
            </a:r>
          </a:p>
          <a:p>
            <a:pPr marL="520700" lvl="1" indent="-342900"/>
            <a:r>
              <a:rPr lang="en-GB" altLang="en-GB" sz="1200" noProof="1">
                <a:solidFill>
                  <a:schemeClr val="tx1"/>
                </a:solidFill>
                <a:latin typeface="Georgia"/>
              </a:rPr>
              <a:t>False ASDS – the mission outcome was unsuccessfully landed to a drone ship. </a:t>
            </a:r>
          </a:p>
          <a:p>
            <a:pPr marL="520700" lvl="1" indent="-342900"/>
            <a:r>
              <a:rPr lang="en-GB" altLang="en-GB" sz="1200" noProof="1">
                <a:solidFill>
                  <a:schemeClr val="tx1"/>
                </a:solidFill>
                <a:latin typeface="Georgia"/>
              </a:rPr>
              <a:t>None ASDS and None None – these represent a failure to land.</a:t>
            </a:r>
          </a:p>
          <a:p>
            <a:pPr marL="520700" lvl="1" indent="-342900"/>
            <a:endParaRPr lang="en-GB" altLang="en-GB" sz="1200" noProof="1">
              <a:solidFill>
                <a:schemeClr val="tx1"/>
              </a:solidFill>
              <a:latin typeface="Georgia"/>
            </a:endParaRPr>
          </a:p>
          <a:p>
            <a:pPr lvl="1" indent="0">
              <a:buNone/>
            </a:pPr>
            <a:r>
              <a:rPr lang="en-GB" altLang="en-GB" sz="1600" noProof="1">
                <a:solidFill>
                  <a:schemeClr val="tx1"/>
                </a:solidFill>
                <a:latin typeface="Georgia"/>
              </a:rPr>
              <a:t>Data Wrangling:</a:t>
            </a:r>
          </a:p>
          <a:p>
            <a:pPr marL="285750" indent="-285750">
              <a:buFont typeface="Arial" panose="020B0604020202020204" pitchFamily="34" charset="0"/>
              <a:buChar char="•"/>
            </a:pPr>
            <a:r>
              <a:rPr lang="en-GB" altLang="en-GB" sz="1400" noProof="1">
                <a:solidFill>
                  <a:schemeClr val="tx1"/>
                </a:solidFill>
                <a:latin typeface="Georgia"/>
              </a:rPr>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altLang="en-GB" sz="1400" noProof="1">
                <a:solidFill>
                  <a:schemeClr val="tx1"/>
                </a:solidFill>
                <a:latin typeface="Georgia"/>
              </a:rPr>
              <a:t>This is done by:</a:t>
            </a:r>
          </a:p>
          <a:p>
            <a:pPr marL="463550" lvl="1" indent="-285750">
              <a:buFont typeface="+mj-lt"/>
              <a:buAutoNum type="arabicPeriod"/>
            </a:pPr>
            <a:r>
              <a:rPr lang="en-GB" altLang="en-GB" sz="1200" noProof="1">
                <a:solidFill>
                  <a:schemeClr val="tx1"/>
                </a:solidFill>
                <a:latin typeface="Georgia"/>
              </a:rPr>
              <a:t>Defining a set of unsuccessful (bad) outcomes, bad_outcome</a:t>
            </a:r>
          </a:p>
          <a:p>
            <a:pPr marL="463550" lvl="1" indent="-285750">
              <a:buFont typeface="+mj-lt"/>
              <a:buAutoNum type="arabicPeriod"/>
            </a:pPr>
            <a:r>
              <a:rPr lang="en-GB" altLang="en-GB" sz="1200" noProof="1">
                <a:solidFill>
                  <a:schemeClr val="tx1"/>
                </a:solidFill>
                <a:latin typeface="Georgia"/>
              </a:rPr>
              <a:t>Creating a list, landing_class, where the element is 0 if the corresponding  row  in  Outcome is in the set bad_outcome, otherwise, it’s 1. </a:t>
            </a:r>
          </a:p>
          <a:p>
            <a:pPr marL="463550" lvl="1" indent="-285750">
              <a:buFont typeface="+mj-lt"/>
              <a:buAutoNum type="arabicPeriod"/>
            </a:pPr>
            <a:r>
              <a:rPr lang="en-GB" altLang="en-GB" sz="1200" noProof="1">
                <a:solidFill>
                  <a:schemeClr val="tx1"/>
                </a:solidFill>
                <a:latin typeface="Georgia"/>
              </a:rPr>
              <a:t>Create a Class column that  contains the values from the list landing_class </a:t>
            </a:r>
          </a:p>
          <a:p>
            <a:pPr marL="463550" lvl="1" indent="-285750">
              <a:buFont typeface="+mj-lt"/>
              <a:buAutoNum type="arabicPeriod"/>
            </a:pPr>
            <a:r>
              <a:rPr lang="en-GB" altLang="en-GB" sz="1200" noProof="1">
                <a:solidFill>
                  <a:schemeClr val="tx1"/>
                </a:solidFill>
                <a:latin typeface="Georgia"/>
              </a:rPr>
              <a:t>Export the DataFrame as a .csv file.</a:t>
            </a:r>
          </a:p>
        </p:txBody>
      </p:sp>
      <p:pic>
        <p:nvPicPr>
          <p:cNvPr id="4" name="Picture 3">
            <a:extLst>
              <a:ext uri="{FF2B5EF4-FFF2-40B4-BE49-F238E27FC236}">
                <a16:creationId xmlns:a16="http://schemas.microsoft.com/office/drawing/2014/main" id="{1EB1E5F9-A5AB-22FC-F1BB-798F0C471195}"/>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B171D048-B1EB-1558-31AB-537072381B62}"/>
              </a:ext>
            </a:extLst>
          </p:cNvPr>
          <p:cNvPicPr>
            <a:picLocks noChangeAspect="1"/>
          </p:cNvPicPr>
          <p:nvPr/>
        </p:nvPicPr>
        <p:blipFill>
          <a:blip r:embed="rId3"/>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4B2F8140-DC56-1055-D6F3-B40880DE2DFE}"/>
              </a:ext>
            </a:extLst>
          </p:cNvPr>
          <p:cNvPicPr>
            <a:picLocks noChangeAspect="1"/>
          </p:cNvPicPr>
          <p:nvPr/>
        </p:nvPicPr>
        <p:blipFill>
          <a:blip r:embed="rId4"/>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 name="Oval 7">
            <a:extLst>
              <a:ext uri="{FF2B5EF4-FFF2-40B4-BE49-F238E27FC236}">
                <a16:creationId xmlns:a16="http://schemas.microsoft.com/office/drawing/2014/main" id="{AD1B97C7-9742-5874-8988-B6A405225C5F}"/>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a:rPr>
              <a:t>1</a:t>
            </a:r>
          </a:p>
        </p:txBody>
      </p:sp>
      <p:sp>
        <p:nvSpPr>
          <p:cNvPr id="9" name="Oval 8">
            <a:extLst>
              <a:ext uri="{FF2B5EF4-FFF2-40B4-BE49-F238E27FC236}">
                <a16:creationId xmlns:a16="http://schemas.microsoft.com/office/drawing/2014/main" id="{713EF493-0239-C2DA-F82C-3BE150DE58D1}"/>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a:rPr>
              <a:t>3</a:t>
            </a:r>
          </a:p>
        </p:txBody>
      </p:sp>
      <p:sp>
        <p:nvSpPr>
          <p:cNvPr id="10" name="Oval 9">
            <a:extLst>
              <a:ext uri="{FF2B5EF4-FFF2-40B4-BE49-F238E27FC236}">
                <a16:creationId xmlns:a16="http://schemas.microsoft.com/office/drawing/2014/main" id="{AFCF7ED6-8C3C-3E21-59E4-99948CB9BC08}"/>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a:rPr>
              <a:t>3</a:t>
            </a:r>
          </a:p>
        </p:txBody>
      </p:sp>
      <p:pic>
        <p:nvPicPr>
          <p:cNvPr id="11" name="Picture 12" descr="Text  Description automatically generated">
            <a:extLst>
              <a:ext uri="{FF2B5EF4-FFF2-40B4-BE49-F238E27FC236}">
                <a16:creationId xmlns:a16="http://schemas.microsoft.com/office/drawing/2014/main" id="{1ADF36BA-04C4-EBBB-52BA-4430B7271C41}"/>
              </a:ext>
            </a:extLst>
          </p:cNvPr>
          <p:cNvPicPr>
            <a:picLocks noChangeAspect="1"/>
          </p:cNvPicPr>
          <p:nvPr/>
        </p:nvPicPr>
        <p:blipFill>
          <a:blip r:embed="rId5"/>
          <a:stretch>
            <a:fillRect/>
          </a:stretch>
        </p:blipFill>
        <p:spPr>
          <a:xfrm>
            <a:off x="8705193" y="5681110"/>
            <a:ext cx="2743200" cy="711541"/>
          </a:xfrm>
          <a:prstGeom prst="rect">
            <a:avLst/>
          </a:prstGeom>
        </p:spPr>
      </p:pic>
      <p:sp>
        <p:nvSpPr>
          <p:cNvPr id="13" name="Oval 12">
            <a:extLst>
              <a:ext uri="{FF2B5EF4-FFF2-40B4-BE49-F238E27FC236}">
                <a16:creationId xmlns:a16="http://schemas.microsoft.com/office/drawing/2014/main" id="{DCBFF515-B3F4-98F0-7D51-D102A6678900}"/>
              </a:ext>
            </a:extLst>
          </p:cNvPr>
          <p:cNvSpPr/>
          <p:nvPr/>
        </p:nvSpPr>
        <p:spPr>
          <a:xfrm>
            <a:off x="8447449" y="5482655"/>
            <a:ext cx="302172" cy="2627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dirty="0">
                <a:solidFill>
                  <a:schemeClr val="tx1"/>
                </a:solidFill>
              </a:rPr>
              <a:t>4</a:t>
            </a:r>
          </a:p>
        </p:txBody>
      </p:sp>
      <p:sp>
        <p:nvSpPr>
          <p:cNvPr id="5" name="Rectangle: Rounded Corners 4">
            <a:extLst>
              <a:ext uri="{FF2B5EF4-FFF2-40B4-BE49-F238E27FC236}">
                <a16:creationId xmlns:a16="http://schemas.microsoft.com/office/drawing/2014/main" id="{F4B1D3D2-C495-4007-8317-785C23E645D0}"/>
              </a:ext>
            </a:extLst>
          </p:cNvPr>
          <p:cNvSpPr/>
          <p:nvPr/>
        </p:nvSpPr>
        <p:spPr>
          <a:xfrm>
            <a:off x="389684" y="6264410"/>
            <a:ext cx="5279685" cy="404950"/>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en-GB" sz="1200" noProof="1">
                <a:solidFill>
                  <a:schemeClr val="tx1"/>
                </a:solidFill>
                <a:latin typeface="Georgia"/>
                <a:hlinkClick r:id="rId6"/>
              </a:rPr>
              <a:t>GitHub Repository with all the Lab Notebooks &amp; Python code</a:t>
            </a:r>
            <a:endParaRPr lang="en-GB" altLang="en-GB" sz="1200" noProof="1">
              <a:solidFill>
                <a:schemeClr val="tx1"/>
              </a:solidFill>
              <a:latin typeface="Georgia"/>
            </a:endParaRPr>
          </a:p>
        </p:txBody>
      </p:sp>
    </p:spTree>
    <p:extLst>
      <p:ext uri="{BB962C8B-B14F-4D97-AF65-F5344CB8AC3E}">
        <p14:creationId xmlns:p14="http://schemas.microsoft.com/office/powerpoint/2010/main" val="82091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4DC3-26B1-1988-975D-D0EE17C6E60D}"/>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solidFill>
                  <a:srgbClr val="000000"/>
                </a:solidFill>
                <a:latin typeface="Georgia"/>
              </a:rPr>
              <a:t>Exploratory data analysis (eda) – visualization</a:t>
            </a:r>
          </a:p>
        </p:txBody>
      </p:sp>
      <p:sp>
        <p:nvSpPr>
          <p:cNvPr id="3" name="Text Placeholder 4">
            <a:extLst>
              <a:ext uri="{FF2B5EF4-FFF2-40B4-BE49-F238E27FC236}">
                <a16:creationId xmlns:a16="http://schemas.microsoft.com/office/drawing/2014/main" id="{EACC7BEB-11F9-5209-0A6F-19F25BDFCB60}"/>
              </a:ext>
            </a:extLst>
          </p:cNvPr>
          <p:cNvSpPr>
            <a:spLocks noGrp="1"/>
          </p:cNvSpPr>
          <p:nvPr/>
        </p:nvSpPr>
        <p:spPr>
          <a:xfrm>
            <a:off x="404813" y="1327151"/>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SCATTER CHARTS</a:t>
            </a:r>
          </a:p>
        </p:txBody>
      </p:sp>
      <p:sp>
        <p:nvSpPr>
          <p:cNvPr id="4" name="Text Placeholder 2">
            <a:extLst>
              <a:ext uri="{FF2B5EF4-FFF2-40B4-BE49-F238E27FC236}">
                <a16:creationId xmlns:a16="http://schemas.microsoft.com/office/drawing/2014/main" id="{223AF905-685D-2AA1-6C1D-ED719D103771}"/>
              </a:ext>
            </a:extLst>
          </p:cNvPr>
          <p:cNvSpPr>
            <a:spLocks noGrp="1"/>
          </p:cNvSpPr>
          <p:nvPr/>
        </p:nvSpPr>
        <p:spPr>
          <a:xfrm>
            <a:off x="404813"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latin typeface="Georgia"/>
              </a:rPr>
              <a:t>Scatter charts were produced to visualize the relationships between:</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Flight Number and Launch Site </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Payload and Launch Site </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Orbit Type and Flight Number </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Payload and Orbit Type </a:t>
            </a: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p:txBody>
      </p:sp>
      <p:sp>
        <p:nvSpPr>
          <p:cNvPr id="5" name="Text Placeholder 6">
            <a:extLst>
              <a:ext uri="{FF2B5EF4-FFF2-40B4-BE49-F238E27FC236}">
                <a16:creationId xmlns:a16="http://schemas.microsoft.com/office/drawing/2014/main" id="{97C0EA1D-B519-970C-28B6-171D1E8EF92B}"/>
              </a:ext>
            </a:extLst>
          </p:cNvPr>
          <p:cNvSpPr>
            <a:spLocks noGrp="1"/>
          </p:cNvSpPr>
          <p:nvPr/>
        </p:nvSpPr>
        <p:spPr>
          <a:xfrm>
            <a:off x="4371047" y="1327150"/>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BAR CHART</a:t>
            </a:r>
          </a:p>
        </p:txBody>
      </p:sp>
      <p:sp>
        <p:nvSpPr>
          <p:cNvPr id="6" name="Text Placeholder 5">
            <a:extLst>
              <a:ext uri="{FF2B5EF4-FFF2-40B4-BE49-F238E27FC236}">
                <a16:creationId xmlns:a16="http://schemas.microsoft.com/office/drawing/2014/main" id="{D6A2179B-D35C-3706-534F-DD91EA64F701}"/>
              </a:ext>
            </a:extLst>
          </p:cNvPr>
          <p:cNvSpPr>
            <a:spLocks noGrp="1"/>
          </p:cNvSpPr>
          <p:nvPr/>
        </p:nvSpPr>
        <p:spPr>
          <a:xfrm>
            <a:off x="4371047"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A bar chart was produced to visualize the relationship between:</a:t>
            </a:r>
            <a:endParaRPr lang="en-GB" altLang="en-GB" dirty="0">
              <a:solidFill>
                <a:srgbClr val="000000"/>
              </a:solidFill>
              <a:latin typeface="Georgia"/>
            </a:endParaRPr>
          </a:p>
          <a:p>
            <a:pPr marL="285750" indent="-285750">
              <a:buFont typeface="Arial" panose="020B0604020202020204" pitchFamily="34" charset="0"/>
              <a:buChar char="•"/>
            </a:pPr>
            <a:r>
              <a:rPr lang="en-GB" altLang="en-GB">
                <a:solidFill>
                  <a:srgbClr val="000000"/>
                </a:solidFill>
                <a:latin typeface="Georgia"/>
              </a:rPr>
              <a:t>Success Rate and Orbit Type </a:t>
            </a: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p:txBody>
      </p:sp>
      <p:sp>
        <p:nvSpPr>
          <p:cNvPr id="7" name="Text Placeholder 8">
            <a:extLst>
              <a:ext uri="{FF2B5EF4-FFF2-40B4-BE49-F238E27FC236}">
                <a16:creationId xmlns:a16="http://schemas.microsoft.com/office/drawing/2014/main" id="{C4AE80B6-E7CD-1EAA-71C7-98155AB165F6}"/>
              </a:ext>
            </a:extLst>
          </p:cNvPr>
          <p:cNvSpPr>
            <a:spLocks noGrp="1"/>
          </p:cNvSpPr>
          <p:nvPr/>
        </p:nvSpPr>
        <p:spPr>
          <a:xfrm>
            <a:off x="8330755" y="1327150"/>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LINE CHARTS</a:t>
            </a:r>
          </a:p>
        </p:txBody>
      </p:sp>
      <p:sp>
        <p:nvSpPr>
          <p:cNvPr id="8" name="Text Placeholder 7">
            <a:extLst>
              <a:ext uri="{FF2B5EF4-FFF2-40B4-BE49-F238E27FC236}">
                <a16:creationId xmlns:a16="http://schemas.microsoft.com/office/drawing/2014/main" id="{C6CA4A4E-0461-040C-B51D-ACA7464D24CB}"/>
              </a:ext>
            </a:extLst>
          </p:cNvPr>
          <p:cNvSpPr>
            <a:spLocks noGrp="1"/>
          </p:cNvSpPr>
          <p:nvPr/>
        </p:nvSpPr>
        <p:spPr>
          <a:xfrm>
            <a:off x="8330755"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Line charts were produced to visualize the relationships between:</a:t>
            </a:r>
            <a:endParaRPr lang="en-GB" altLang="en-GB" dirty="0">
              <a:solidFill>
                <a:srgbClr val="000000"/>
              </a:solidFill>
              <a:latin typeface="Georgia"/>
            </a:endParaRPr>
          </a:p>
          <a:p>
            <a:pPr marL="285750" indent="-285750">
              <a:buFont typeface="Arial" panose="020B0604020202020204" pitchFamily="34" charset="0"/>
              <a:buChar char="•"/>
            </a:pPr>
            <a:r>
              <a:rPr lang="en-GB" altLang="en-GB">
                <a:solidFill>
                  <a:srgbClr val="000000"/>
                </a:solidFill>
                <a:latin typeface="Georgia"/>
              </a:rPr>
              <a:t>Success Rate and Year (i.e. the launch success yearly trend) </a:t>
            </a: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sz="1800" dirty="0">
              <a:solidFill>
                <a:srgbClr val="000000"/>
              </a:solidFill>
              <a:latin typeface="Georgia"/>
            </a:endParaRPr>
          </a:p>
        </p:txBody>
      </p:sp>
      <p:sp>
        <p:nvSpPr>
          <p:cNvPr id="10" name="Freeform: Shape 9">
            <a:extLst>
              <a:ext uri="{FF2B5EF4-FFF2-40B4-BE49-F238E27FC236}">
                <a16:creationId xmlns:a16="http://schemas.microsoft.com/office/drawing/2014/main" id="{99E92017-10AD-3BCA-14C9-6A902EF9D16B}"/>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1" name="Freeform: Shape 10">
            <a:extLst>
              <a:ext uri="{FF2B5EF4-FFF2-40B4-BE49-F238E27FC236}">
                <a16:creationId xmlns:a16="http://schemas.microsoft.com/office/drawing/2014/main" id="{E5F419BC-5485-7F7C-C9B7-19914A5A8616}"/>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2" name="Freeform: Shape 11">
            <a:extLst>
              <a:ext uri="{FF2B5EF4-FFF2-40B4-BE49-F238E27FC236}">
                <a16:creationId xmlns:a16="http://schemas.microsoft.com/office/drawing/2014/main" id="{8EC7B689-8FE6-01B8-05D4-5DCDF52F74C4}"/>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3" name="Freeform: Shape 12">
            <a:extLst>
              <a:ext uri="{FF2B5EF4-FFF2-40B4-BE49-F238E27FC236}">
                <a16:creationId xmlns:a16="http://schemas.microsoft.com/office/drawing/2014/main" id="{0B5238B6-1178-A868-8EF0-F17B6EFB0068}"/>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4" name="Freeform: Shape 13">
            <a:extLst>
              <a:ext uri="{FF2B5EF4-FFF2-40B4-BE49-F238E27FC236}">
                <a16:creationId xmlns:a16="http://schemas.microsoft.com/office/drawing/2014/main" id="{F4C14B94-DA18-0E8C-EF47-6230D1A4817F}"/>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5" name="Freeform: Shape 14">
            <a:extLst>
              <a:ext uri="{FF2B5EF4-FFF2-40B4-BE49-F238E27FC236}">
                <a16:creationId xmlns:a16="http://schemas.microsoft.com/office/drawing/2014/main" id="{68EDF024-BEDC-7655-26E1-F2BC76D4AA0C}"/>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6" name="Freeform: Shape 15">
            <a:extLst>
              <a:ext uri="{FF2B5EF4-FFF2-40B4-BE49-F238E27FC236}">
                <a16:creationId xmlns:a16="http://schemas.microsoft.com/office/drawing/2014/main" id="{D6B1EC83-081D-B55C-DE40-765C0FDA89F4}"/>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7" name="Freeform: Shape 16">
            <a:extLst>
              <a:ext uri="{FF2B5EF4-FFF2-40B4-BE49-F238E27FC236}">
                <a16:creationId xmlns:a16="http://schemas.microsoft.com/office/drawing/2014/main" id="{AD5B78F6-6058-0753-DA58-D3C580B577FF}"/>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8" name="Freeform: Shape 17">
            <a:extLst>
              <a:ext uri="{FF2B5EF4-FFF2-40B4-BE49-F238E27FC236}">
                <a16:creationId xmlns:a16="http://schemas.microsoft.com/office/drawing/2014/main" id="{54492D96-E7E1-FEB8-984F-864BF822312D}"/>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9" name="Freeform: Shape 18">
            <a:extLst>
              <a:ext uri="{FF2B5EF4-FFF2-40B4-BE49-F238E27FC236}">
                <a16:creationId xmlns:a16="http://schemas.microsoft.com/office/drawing/2014/main" id="{35BEE5B9-99CE-BB26-E90A-2546B91250C8}"/>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0" name="Freeform: Shape 19">
            <a:extLst>
              <a:ext uri="{FF2B5EF4-FFF2-40B4-BE49-F238E27FC236}">
                <a16:creationId xmlns:a16="http://schemas.microsoft.com/office/drawing/2014/main" id="{49D5D29C-2705-39ED-3834-B40E3DE6DE58}"/>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1" name="Freeform: Shape 20">
            <a:extLst>
              <a:ext uri="{FF2B5EF4-FFF2-40B4-BE49-F238E27FC236}">
                <a16:creationId xmlns:a16="http://schemas.microsoft.com/office/drawing/2014/main" id="{1AE8D9F5-8BE5-98DE-8BFD-B98FEE464C35}"/>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2" name="Freeform: Shape 21">
            <a:extLst>
              <a:ext uri="{FF2B5EF4-FFF2-40B4-BE49-F238E27FC236}">
                <a16:creationId xmlns:a16="http://schemas.microsoft.com/office/drawing/2014/main" id="{3F1182CC-6E22-39FE-C071-B8AA6F326DE3}"/>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3" name="Freeform: Shape 22">
            <a:extLst>
              <a:ext uri="{FF2B5EF4-FFF2-40B4-BE49-F238E27FC236}">
                <a16:creationId xmlns:a16="http://schemas.microsoft.com/office/drawing/2014/main" id="{1EC6E07F-6699-A784-2078-160957082016}"/>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4" name="Freeform: Shape 23">
            <a:extLst>
              <a:ext uri="{FF2B5EF4-FFF2-40B4-BE49-F238E27FC236}">
                <a16:creationId xmlns:a16="http://schemas.microsoft.com/office/drawing/2014/main" id="{D351A542-F32F-DEE4-78AF-8FE889EBC3B3}"/>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5" name="TextBox 24">
            <a:extLst>
              <a:ext uri="{FF2B5EF4-FFF2-40B4-BE49-F238E27FC236}">
                <a16:creationId xmlns:a16="http://schemas.microsoft.com/office/drawing/2014/main" id="{29D0010D-5854-0186-4565-83603F232A37}"/>
              </a:ext>
            </a:extLst>
          </p:cNvPr>
          <p:cNvSpPr txBox="1"/>
          <p:nvPr/>
        </p:nvSpPr>
        <p:spPr>
          <a:xfrm>
            <a:off x="335360" y="5355213"/>
            <a:ext cx="3456432" cy="73866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latin typeface="Georgia"/>
              </a:rPr>
              <a:t>Scatter charts are useful to observe relationships, or correlations, between two numeric variables.</a:t>
            </a:r>
            <a:endParaRPr lang="en-US" sz="1400" dirty="0">
              <a:solidFill>
                <a:srgbClr val="000000"/>
              </a:solidFill>
              <a:latin typeface="Georgia"/>
            </a:endParaRPr>
          </a:p>
        </p:txBody>
      </p:sp>
      <p:sp>
        <p:nvSpPr>
          <p:cNvPr id="26" name="TextBox 25">
            <a:extLst>
              <a:ext uri="{FF2B5EF4-FFF2-40B4-BE49-F238E27FC236}">
                <a16:creationId xmlns:a16="http://schemas.microsoft.com/office/drawing/2014/main" id="{695F4BEF-53C2-D1A5-1936-4EDE7B39C3BB}"/>
              </a:ext>
            </a:extLst>
          </p:cNvPr>
          <p:cNvSpPr txBox="1"/>
          <p:nvPr/>
        </p:nvSpPr>
        <p:spPr>
          <a:xfrm>
            <a:off x="4322536" y="5355213"/>
            <a:ext cx="3456433" cy="95410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rgbClr val="000000"/>
                </a:solidFill>
                <a:latin typeface="Georgia"/>
              </a:rPr>
              <a:t>Bar charts are used to compare a numerical value to a categorical variable. Horizontal or vertical bar charts can be used, depending on the size of the data.</a:t>
            </a:r>
            <a:endParaRPr lang="en-GB" altLang="en-GB" sz="1400" dirty="0">
              <a:solidFill>
                <a:srgbClr val="000000"/>
              </a:solidFill>
              <a:latin typeface="Georgia"/>
            </a:endParaRPr>
          </a:p>
        </p:txBody>
      </p:sp>
      <p:sp>
        <p:nvSpPr>
          <p:cNvPr id="27" name="TextBox 26">
            <a:extLst>
              <a:ext uri="{FF2B5EF4-FFF2-40B4-BE49-F238E27FC236}">
                <a16:creationId xmlns:a16="http://schemas.microsoft.com/office/drawing/2014/main" id="{08AC9E5D-A4BB-2B55-D6EB-12B27D0ED196}"/>
              </a:ext>
            </a:extLst>
          </p:cNvPr>
          <p:cNvSpPr txBox="1"/>
          <p:nvPr/>
        </p:nvSpPr>
        <p:spPr>
          <a:xfrm>
            <a:off x="8396380" y="5355213"/>
            <a:ext cx="3458635" cy="73866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rgbClr val="000000"/>
                </a:solidFill>
                <a:latin typeface="Georgia"/>
              </a:rPr>
              <a:t>Line charts contain numerical values on both axes, and are generally used to show the change of a variable over time.</a:t>
            </a:r>
            <a:endParaRPr lang="en-GB" altLang="en-GB" sz="1400" dirty="0">
              <a:solidFill>
                <a:srgbClr val="000000"/>
              </a:solidFill>
              <a:latin typeface="Georgia"/>
            </a:endParaRPr>
          </a:p>
        </p:txBody>
      </p:sp>
      <p:sp>
        <p:nvSpPr>
          <p:cNvPr id="28" name="Rectangle: Rounded Corners 27">
            <a:extLst>
              <a:ext uri="{FF2B5EF4-FFF2-40B4-BE49-F238E27FC236}">
                <a16:creationId xmlns:a16="http://schemas.microsoft.com/office/drawing/2014/main" id="{286DBAAE-7A5E-3BF1-4FD1-F105565C7630}"/>
              </a:ext>
            </a:extLst>
          </p:cNvPr>
          <p:cNvSpPr/>
          <p:nvPr/>
        </p:nvSpPr>
        <p:spPr>
          <a:xfrm>
            <a:off x="335360" y="6281552"/>
            <a:ext cx="5481726" cy="468483"/>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en-GB" sz="1200" noProof="1">
                <a:solidFill>
                  <a:schemeClr val="tx1"/>
                </a:solidFill>
                <a:latin typeface="Georgia"/>
                <a:hlinkClick r:id="rId2"/>
              </a:rPr>
              <a:t>GitHub Repository with all the Lab Notebooks &amp; Python code</a:t>
            </a:r>
            <a:endParaRPr lang="en-GB" altLang="en-GB" sz="1200" noProof="1">
              <a:solidFill>
                <a:schemeClr val="tx1"/>
              </a:solidFill>
              <a:latin typeface="Georgia"/>
            </a:endParaRPr>
          </a:p>
        </p:txBody>
      </p:sp>
    </p:spTree>
    <p:extLst>
      <p:ext uri="{BB962C8B-B14F-4D97-AF65-F5344CB8AC3E}">
        <p14:creationId xmlns:p14="http://schemas.microsoft.com/office/powerpoint/2010/main" val="171956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724D-09A3-8BAD-C5A4-CB2B9820283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a:rPr>
              <a:t>Exploratory data analysis (eda) – sql</a:t>
            </a:r>
          </a:p>
        </p:txBody>
      </p:sp>
      <p:sp>
        <p:nvSpPr>
          <p:cNvPr id="3" name="Text Placeholder 2">
            <a:extLst>
              <a:ext uri="{FF2B5EF4-FFF2-40B4-BE49-F238E27FC236}">
                <a16:creationId xmlns:a16="http://schemas.microsoft.com/office/drawing/2014/main" id="{E4813603-A4E3-B9C3-04A4-0560FE1BC9E3}"/>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To gather some information about the dataset, some SQL queries were performed. </a:t>
            </a:r>
          </a:p>
          <a:p>
            <a:endParaRPr lang="en-GB" altLang="en-GB" sz="1600" dirty="0">
              <a:solidFill>
                <a:srgbClr val="000000"/>
              </a:solidFill>
              <a:latin typeface="Georgia"/>
            </a:endParaRPr>
          </a:p>
          <a:p>
            <a:r>
              <a:rPr lang="en-GB" altLang="en-GB" sz="1600" dirty="0">
                <a:solidFill>
                  <a:srgbClr val="000000"/>
                </a:solidFill>
                <a:latin typeface="Georgia"/>
              </a:rPr>
              <a:t>The SQL queries performed on the data set were used to:</a:t>
            </a:r>
          </a:p>
          <a:p>
            <a:pPr marL="342900" indent="-342900">
              <a:lnSpc>
                <a:spcPct val="150000"/>
              </a:lnSpc>
              <a:buFont typeface="+mj-lt"/>
              <a:buAutoNum type="arabicPeriod"/>
            </a:pPr>
            <a:r>
              <a:rPr lang="en-GB" altLang="en-GB" sz="1200" dirty="0">
                <a:solidFill>
                  <a:srgbClr val="000000"/>
                </a:solidFill>
                <a:latin typeface="Georgia"/>
              </a:rPr>
              <a:t>Display the names of the unique launch sites in the space mission</a:t>
            </a:r>
          </a:p>
          <a:p>
            <a:pPr marL="342900" indent="-342900">
              <a:lnSpc>
                <a:spcPct val="150000"/>
              </a:lnSpc>
              <a:buFont typeface="+mj-lt"/>
              <a:buAutoNum type="arabicPeriod"/>
            </a:pPr>
            <a:r>
              <a:rPr lang="en-GB" altLang="en-GB" sz="1200" dirty="0">
                <a:solidFill>
                  <a:srgbClr val="000000"/>
                </a:solidFill>
                <a:latin typeface="Georgia"/>
              </a:rPr>
              <a:t>Display 5 records where launch sites begin with the string ‘CCA’</a:t>
            </a:r>
          </a:p>
          <a:p>
            <a:pPr marL="342900" indent="-342900">
              <a:lnSpc>
                <a:spcPct val="150000"/>
              </a:lnSpc>
              <a:buFont typeface="+mj-lt"/>
              <a:buAutoNum type="arabicPeriod"/>
            </a:pPr>
            <a:r>
              <a:rPr lang="en-GB" altLang="en-GB" sz="1200" dirty="0">
                <a:solidFill>
                  <a:srgbClr val="000000"/>
                </a:solidFill>
                <a:latin typeface="Georgia"/>
              </a:rPr>
              <a:t>Display the total payload mass carried by boosters launched by NASA (CRS)</a:t>
            </a:r>
          </a:p>
          <a:p>
            <a:pPr marL="342900" indent="-342900">
              <a:lnSpc>
                <a:spcPct val="150000"/>
              </a:lnSpc>
              <a:buFont typeface="+mj-lt"/>
              <a:buAutoNum type="arabicPeriod"/>
            </a:pPr>
            <a:r>
              <a:rPr lang="en-GB" altLang="en-GB" sz="1200" dirty="0">
                <a:solidFill>
                  <a:srgbClr val="000000"/>
                </a:solidFill>
                <a:latin typeface="Georgia"/>
              </a:rPr>
              <a:t>Display the average payload mass carried by booster version F9 v1.1</a:t>
            </a:r>
          </a:p>
          <a:p>
            <a:pPr marL="342900" indent="-342900">
              <a:lnSpc>
                <a:spcPct val="150000"/>
              </a:lnSpc>
              <a:buFont typeface="+mj-lt"/>
              <a:buAutoNum type="arabicPeriod"/>
            </a:pPr>
            <a:r>
              <a:rPr lang="en-GB" altLang="en-GB" sz="1200" dirty="0">
                <a:solidFill>
                  <a:srgbClr val="000000"/>
                </a:solidFill>
                <a:latin typeface="Georgia"/>
              </a:rPr>
              <a:t>List the date when the first successful landing outcome on a ground pad was achieved</a:t>
            </a:r>
          </a:p>
          <a:p>
            <a:pPr marL="342900" indent="-342900">
              <a:lnSpc>
                <a:spcPct val="150000"/>
              </a:lnSpc>
              <a:buFont typeface="+mj-lt"/>
              <a:buAutoNum type="arabicPeriod"/>
            </a:pPr>
            <a:r>
              <a:rPr lang="en-GB" altLang="en-GB" sz="1200" dirty="0">
                <a:solidFill>
                  <a:srgbClr val="000000"/>
                </a:solidFill>
                <a:latin typeface="Georgia"/>
              </a:rPr>
              <a:t>List the names of the boosters which had success on a drone ship and a payload mass between 4000 and 6000 kg</a:t>
            </a:r>
          </a:p>
          <a:p>
            <a:pPr marL="342900" indent="-342900">
              <a:lnSpc>
                <a:spcPct val="150000"/>
              </a:lnSpc>
              <a:buFont typeface="+mj-lt"/>
              <a:buAutoNum type="arabicPeriod"/>
            </a:pPr>
            <a:r>
              <a:rPr lang="en-GB" altLang="en-GB" sz="1200" dirty="0">
                <a:solidFill>
                  <a:srgbClr val="000000"/>
                </a:solidFill>
                <a:latin typeface="Georgia"/>
              </a:rPr>
              <a:t>List the total number of successful and failed mission outcomes</a:t>
            </a:r>
          </a:p>
          <a:p>
            <a:pPr marL="342900" indent="-342900">
              <a:lnSpc>
                <a:spcPct val="150000"/>
              </a:lnSpc>
              <a:buFont typeface="+mj-lt"/>
              <a:buAutoNum type="arabicPeriod"/>
            </a:pPr>
            <a:r>
              <a:rPr lang="en-GB" altLang="en-GB" sz="1200" dirty="0">
                <a:solidFill>
                  <a:srgbClr val="000000"/>
                </a:solidFill>
                <a:latin typeface="Georgia"/>
              </a:rPr>
              <a:t>List the names of the booster versions which have carried the maximum payload mass</a:t>
            </a:r>
          </a:p>
          <a:p>
            <a:pPr marL="342900" indent="-342900">
              <a:lnSpc>
                <a:spcPct val="150000"/>
              </a:lnSpc>
              <a:buFont typeface="+mj-lt"/>
              <a:buAutoNum type="arabicPeriod"/>
            </a:pPr>
            <a:r>
              <a:rPr lang="en-GB" altLang="en-GB" sz="1200" dirty="0">
                <a:solidFill>
                  <a:srgbClr val="000000"/>
                </a:solidFill>
                <a:latin typeface="Georgia"/>
              </a:rPr>
              <a:t>List the failed landing outcomes on drone ships, their booster versions, and launch site names for 2015</a:t>
            </a:r>
          </a:p>
          <a:p>
            <a:pPr marL="342900" indent="-342900">
              <a:lnSpc>
                <a:spcPct val="150000"/>
              </a:lnSpc>
              <a:buFont typeface="+mj-lt"/>
              <a:buAutoNum type="arabicPeriod"/>
            </a:pPr>
            <a:r>
              <a:rPr lang="en-GB" altLang="en-GB" sz="1200" dirty="0">
                <a:solidFill>
                  <a:srgbClr val="000000"/>
                </a:solidFill>
                <a:latin typeface="Georgia"/>
              </a:rPr>
              <a:t>Rank the count of landing outcomes (such as Failure (drone ship) or Success (ground pad)) between the date 2010-06-04 and 2017-03-20, in descending order</a:t>
            </a:r>
          </a:p>
          <a:p>
            <a:endParaRPr lang="en-US" sz="1800" dirty="0">
              <a:solidFill>
                <a:srgbClr val="000000"/>
              </a:solidFill>
              <a:latin typeface="Georgia"/>
            </a:endParaRPr>
          </a:p>
        </p:txBody>
      </p:sp>
      <p:sp>
        <p:nvSpPr>
          <p:cNvPr id="5" name="Rectangle: Rounded Corners 4">
            <a:extLst>
              <a:ext uri="{FF2B5EF4-FFF2-40B4-BE49-F238E27FC236}">
                <a16:creationId xmlns:a16="http://schemas.microsoft.com/office/drawing/2014/main" id="{6514C16B-8F89-69FE-AF11-42B4FC4FE0DA}"/>
              </a:ext>
            </a:extLst>
          </p:cNvPr>
          <p:cNvSpPr/>
          <p:nvPr/>
        </p:nvSpPr>
        <p:spPr>
          <a:xfrm>
            <a:off x="381000" y="5952649"/>
            <a:ext cx="6492944" cy="71671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en-GB" sz="1200" noProof="1">
                <a:solidFill>
                  <a:schemeClr val="tx1"/>
                </a:solidFill>
                <a:latin typeface="Georgia"/>
                <a:hlinkClick r:id="rId2"/>
              </a:rPr>
              <a:t>GitHub Repository with all the Lab Notebooks &amp; Python code</a:t>
            </a:r>
            <a:endParaRPr lang="en-GB" altLang="en-GB" sz="1200" noProof="1">
              <a:solidFill>
                <a:schemeClr val="tx1"/>
              </a:solidFill>
              <a:latin typeface="Georgia"/>
            </a:endParaRPr>
          </a:p>
        </p:txBody>
      </p:sp>
    </p:spTree>
    <p:extLst>
      <p:ext uri="{BB962C8B-B14F-4D97-AF65-F5344CB8AC3E}">
        <p14:creationId xmlns:p14="http://schemas.microsoft.com/office/powerpoint/2010/main" val="2472251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7DD6-6F3F-0FDA-12E5-6F4900F1F6A4}"/>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Geospatial analysis – folium</a:t>
            </a:r>
          </a:p>
        </p:txBody>
      </p:sp>
      <p:sp>
        <p:nvSpPr>
          <p:cNvPr id="3" name="Text Placeholder 2">
            <a:extLst>
              <a:ext uri="{FF2B5EF4-FFF2-40B4-BE49-F238E27FC236}">
                <a16:creationId xmlns:a16="http://schemas.microsoft.com/office/drawing/2014/main" id="{34FC5999-89B1-5F52-2C51-CE63924181A7}"/>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a:rPr>
              <a:t>The following steps were taken to visualize the launch data on an interactive map:</a:t>
            </a:r>
          </a:p>
          <a:p>
            <a:endParaRPr lang="en-GB" altLang="en-GB" sz="1600" noProof="1">
              <a:solidFill>
                <a:srgbClr val="000000"/>
              </a:solidFill>
              <a:latin typeface="Georgia"/>
            </a:endParaRPr>
          </a:p>
          <a:p>
            <a:pPr marL="457200" indent="-457200">
              <a:buFont typeface="+mj-lt"/>
              <a:buAutoNum type="arabicPeriod"/>
            </a:pPr>
            <a:r>
              <a:rPr lang="en-GB" altLang="en-GB" sz="1800" noProof="1">
                <a:solidFill>
                  <a:srgbClr val="000000"/>
                </a:solidFill>
                <a:latin typeface="Georgia"/>
              </a:rPr>
              <a:t>Mark all launch sites on a map</a:t>
            </a:r>
          </a:p>
          <a:p>
            <a:pPr marL="647700" lvl="2" indent="-285750"/>
            <a:r>
              <a:rPr lang="en-GB" altLang="en-GB" sz="1200" noProof="1">
                <a:solidFill>
                  <a:srgbClr val="000000"/>
                </a:solidFill>
                <a:latin typeface="Georgia"/>
              </a:rPr>
              <a:t>Initialise the map using a Folium Map object</a:t>
            </a:r>
          </a:p>
          <a:p>
            <a:pPr marL="647700" lvl="2" indent="-285750"/>
            <a:r>
              <a:rPr lang="en-GB" altLang="en-GB" sz="1200" noProof="1">
                <a:solidFill>
                  <a:srgbClr val="000000"/>
                </a:solidFill>
                <a:latin typeface="Georgia"/>
              </a:rPr>
              <a:t>Add a folium.Circle and folium.Marker for each launch site on the launch map</a:t>
            </a:r>
          </a:p>
          <a:p>
            <a:pPr lvl="2" indent="0">
              <a:buNone/>
            </a:pPr>
            <a:endParaRPr lang="en-GB" altLang="en-GB" sz="1200" noProof="1">
              <a:solidFill>
                <a:srgbClr val="000000"/>
              </a:solidFill>
              <a:latin typeface="Georgia"/>
            </a:endParaRPr>
          </a:p>
          <a:p>
            <a:pPr marL="457200" indent="-457200">
              <a:buFont typeface="+mj-lt"/>
              <a:buAutoNum type="arabicPeriod"/>
            </a:pPr>
            <a:r>
              <a:rPr lang="en-GB" altLang="en-GB" sz="1800" noProof="1">
                <a:solidFill>
                  <a:srgbClr val="000000"/>
                </a:solidFill>
                <a:latin typeface="Georgia"/>
              </a:rPr>
              <a:t>Mark the success/failed launches for each site on a map</a:t>
            </a:r>
          </a:p>
          <a:p>
            <a:pPr marL="647700" lvl="2" indent="-285750"/>
            <a:r>
              <a:rPr lang="en-GB" altLang="en-GB" sz="1200" noProof="1">
                <a:solidFill>
                  <a:srgbClr val="000000"/>
                </a:solidFill>
                <a:latin typeface="Georgia"/>
              </a:rPr>
              <a:t>As many launches have the same coordinates, it makes sense to cluster them together. </a:t>
            </a:r>
          </a:p>
          <a:p>
            <a:pPr marL="647700" lvl="2" indent="-285750"/>
            <a:r>
              <a:rPr lang="en-GB" altLang="en-GB" sz="1200" noProof="1">
                <a:solidFill>
                  <a:srgbClr val="000000"/>
                </a:solidFill>
                <a:latin typeface="Georgia"/>
              </a:rPr>
              <a:t>Before clustering them, assign a marker colour of successful (class = 1) as green, and failed (class = 0) as red.</a:t>
            </a:r>
          </a:p>
          <a:p>
            <a:pPr marL="647700" lvl="2" indent="-285750"/>
            <a:r>
              <a:rPr lang="en-GB" altLang="en-GB" sz="1200" noProof="1">
                <a:solidFill>
                  <a:srgbClr val="000000"/>
                </a:solidFill>
                <a:latin typeface="Georgia"/>
              </a:rPr>
              <a:t>To put the launches into clusters, for each launch, add a folium.Marker to the MarkerCluster() object.</a:t>
            </a:r>
          </a:p>
          <a:p>
            <a:pPr marL="647700" lvl="2" indent="-285750"/>
            <a:r>
              <a:rPr lang="en-GB" altLang="en-GB" sz="1200" noProof="1">
                <a:solidFill>
                  <a:srgbClr val="000000"/>
                </a:solidFill>
                <a:latin typeface="Georgia"/>
              </a:rPr>
              <a:t>Create an icon as a text label, assigning the icon_color as the marker_colour determined previously.</a:t>
            </a:r>
          </a:p>
          <a:p>
            <a:pPr lvl="2" indent="0">
              <a:buNone/>
            </a:pPr>
            <a:endParaRPr lang="en-GB" altLang="en-GB" sz="1200" noProof="1">
              <a:solidFill>
                <a:srgbClr val="000000"/>
              </a:solidFill>
              <a:latin typeface="Georgia"/>
            </a:endParaRPr>
          </a:p>
          <a:p>
            <a:pPr marL="457200" indent="-457200">
              <a:buFont typeface="+mj-lt"/>
              <a:buAutoNum type="arabicPeriod"/>
            </a:pPr>
            <a:r>
              <a:rPr lang="en-GB" altLang="en-GB" sz="1800" noProof="1">
                <a:solidFill>
                  <a:srgbClr val="000000"/>
                </a:solidFill>
                <a:latin typeface="Georgia"/>
              </a:rPr>
              <a:t>Calculate the distances between a launch site to its proximities</a:t>
            </a:r>
          </a:p>
          <a:p>
            <a:pPr marL="647700" lvl="2" indent="-285750"/>
            <a:r>
              <a:rPr lang="en-GB" altLang="en-GB" sz="1200" noProof="1">
                <a:solidFill>
                  <a:srgbClr val="000000"/>
                </a:solidFill>
                <a:latin typeface="Georgia"/>
              </a:rPr>
              <a:t>To explore the proximities of launch sites, calculations of distances between points can be made using the Lat and Long values.</a:t>
            </a:r>
          </a:p>
          <a:p>
            <a:pPr marL="647700" lvl="2" indent="-285750"/>
            <a:r>
              <a:rPr lang="en-GB" altLang="en-GB" sz="1200" noProof="1">
                <a:solidFill>
                  <a:srgbClr val="000000"/>
                </a:solidFill>
                <a:latin typeface="Georgia"/>
              </a:rPr>
              <a:t>After marking a point using the Lat and Long values, create a folium.Marker object to show the distance.</a:t>
            </a:r>
          </a:p>
          <a:p>
            <a:pPr marL="647700" lvl="2" indent="-285750"/>
            <a:r>
              <a:rPr lang="en-GB" altLang="en-GB" sz="1200" noProof="1">
                <a:solidFill>
                  <a:srgbClr val="000000"/>
                </a:solidFill>
                <a:latin typeface="Georgia"/>
              </a:rPr>
              <a:t>To display the distance line between two points, draw a folium.PolyLine and add this to the map.</a:t>
            </a:r>
          </a:p>
          <a:p>
            <a:endParaRPr lang="en-GB" altLang="en-GB" noProof="1">
              <a:solidFill>
                <a:srgbClr val="000000"/>
              </a:solidFill>
              <a:latin typeface="Georgia"/>
            </a:endParaRPr>
          </a:p>
        </p:txBody>
      </p:sp>
      <p:sp>
        <p:nvSpPr>
          <p:cNvPr id="5" name="Rectangle: Rounded Corners 4">
            <a:extLst>
              <a:ext uri="{FF2B5EF4-FFF2-40B4-BE49-F238E27FC236}">
                <a16:creationId xmlns:a16="http://schemas.microsoft.com/office/drawing/2014/main" id="{C1124B5D-B892-6D6B-FBB5-FAA970E89645}"/>
              </a:ext>
            </a:extLst>
          </p:cNvPr>
          <p:cNvSpPr/>
          <p:nvPr/>
        </p:nvSpPr>
        <p:spPr>
          <a:xfrm>
            <a:off x="293338" y="6212541"/>
            <a:ext cx="5999886" cy="40781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en-GB" sz="1200" noProof="1">
                <a:solidFill>
                  <a:schemeClr val="tx1"/>
                </a:solidFill>
                <a:latin typeface="Georgia"/>
                <a:hlinkClick r:id="rId2"/>
              </a:rPr>
              <a:t>GitHub Repository with all the Lab Notebooks &amp; Python code</a:t>
            </a:r>
            <a:endParaRPr lang="en-GB" altLang="en-GB" sz="1200" noProof="1">
              <a:solidFill>
                <a:schemeClr val="tx1"/>
              </a:solidFill>
              <a:latin typeface="Georgia"/>
            </a:endParaRPr>
          </a:p>
        </p:txBody>
      </p:sp>
    </p:spTree>
    <p:extLst>
      <p:ext uri="{BB962C8B-B14F-4D97-AF65-F5344CB8AC3E}">
        <p14:creationId xmlns:p14="http://schemas.microsoft.com/office/powerpoint/2010/main" val="404938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0A13-ECA9-CA75-49D1-7D05958ACBB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a:rPr>
              <a:t>Interactive dashboard – plotly dash</a:t>
            </a:r>
          </a:p>
        </p:txBody>
      </p:sp>
      <p:sp>
        <p:nvSpPr>
          <p:cNvPr id="3" name="Text Placeholder 2">
            <a:extLst>
              <a:ext uri="{FF2B5EF4-FFF2-40B4-BE49-F238E27FC236}">
                <a16:creationId xmlns:a16="http://schemas.microsoft.com/office/drawing/2014/main" id="{4541975A-1391-832E-3800-B356E647F10D}"/>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a:rPr>
              <a:t>The following plots were added to a Plotly Dash dashboard to have an interactive visualisation of the data:</a:t>
            </a:r>
          </a:p>
          <a:p>
            <a:endParaRPr lang="en-GB" altLang="en-GB" noProof="1">
              <a:solidFill>
                <a:srgbClr val="000000"/>
              </a:solidFill>
              <a:latin typeface="Georgia"/>
            </a:endParaRPr>
          </a:p>
          <a:p>
            <a:pPr marL="457200" indent="-457200">
              <a:buFont typeface="+mj-lt"/>
              <a:buAutoNum type="arabicPeriod"/>
            </a:pPr>
            <a:r>
              <a:rPr lang="en-GB" altLang="en-GB" noProof="1">
                <a:solidFill>
                  <a:srgbClr val="000000"/>
                </a:solidFill>
                <a:latin typeface="Georgia"/>
              </a:rPr>
              <a:t>Pie chart (px.pie()) showing the total successful launches per site </a:t>
            </a:r>
          </a:p>
          <a:p>
            <a:pPr marL="520700" lvl="1" indent="-342900">
              <a:buFont typeface="Arial" panose="020B0604020202020204" pitchFamily="34" charset="0"/>
              <a:buChar char="•"/>
            </a:pPr>
            <a:r>
              <a:rPr lang="en-GB" altLang="en-GB" noProof="1">
                <a:solidFill>
                  <a:srgbClr val="000000"/>
                </a:solidFill>
                <a:latin typeface="Georgia"/>
              </a:rPr>
              <a:t>This makes it clear to see which sites are most successful</a:t>
            </a:r>
          </a:p>
          <a:p>
            <a:pPr marL="520700" lvl="1" indent="-342900">
              <a:buFont typeface="Arial" panose="020B0604020202020204" pitchFamily="34" charset="0"/>
              <a:buChar char="•"/>
            </a:pPr>
            <a:r>
              <a:rPr lang="en-GB" altLang="en-GB" noProof="1">
                <a:solidFill>
                  <a:srgbClr val="000000"/>
                </a:solidFill>
                <a:latin typeface="Georgia"/>
              </a:rPr>
              <a:t>The chart could also be filtered (using a </a:t>
            </a:r>
            <a:r>
              <a:rPr lang="en-GB" altLang="en-GB" sz="2000" noProof="1">
                <a:solidFill>
                  <a:srgbClr val="000000"/>
                </a:solidFill>
                <a:latin typeface="Georgia"/>
              </a:rPr>
              <a:t>dcc.Dropdown()</a:t>
            </a:r>
            <a:r>
              <a:rPr lang="en-GB" altLang="en-GB" noProof="1">
                <a:solidFill>
                  <a:srgbClr val="000000"/>
                </a:solidFill>
                <a:latin typeface="Georgia"/>
              </a:rPr>
              <a:t> object) to see the success/failure ratio for an individual site</a:t>
            </a:r>
          </a:p>
          <a:p>
            <a:pPr marL="520700" lvl="1" indent="-342900">
              <a:buFont typeface="Arial" panose="020B0604020202020204" pitchFamily="34" charset="0"/>
              <a:buChar char="•"/>
            </a:pPr>
            <a:endParaRPr lang="en-GB" altLang="en-GB" noProof="1">
              <a:solidFill>
                <a:srgbClr val="000000"/>
              </a:solidFill>
              <a:latin typeface="Georgia"/>
            </a:endParaRPr>
          </a:p>
          <a:p>
            <a:pPr marL="457200" indent="-457200">
              <a:buFont typeface="+mj-lt"/>
              <a:buAutoNum type="arabicPeriod"/>
            </a:pPr>
            <a:r>
              <a:rPr lang="en-GB" altLang="en-GB" noProof="1">
                <a:solidFill>
                  <a:srgbClr val="000000"/>
                </a:solidFill>
                <a:latin typeface="Georgia"/>
              </a:rPr>
              <a:t>Scatter graph (px.scatter()) to show the correlation between outcome (success or not) and payload mass (kg)</a:t>
            </a:r>
          </a:p>
          <a:p>
            <a:pPr marL="520700" lvl="1" indent="-342900">
              <a:buFont typeface="Arial" panose="020B0604020202020204" pitchFamily="34" charset="0"/>
              <a:buChar char="•"/>
            </a:pPr>
            <a:r>
              <a:rPr lang="en-GB" altLang="en-GB" noProof="1">
                <a:solidFill>
                  <a:srgbClr val="000000"/>
                </a:solidFill>
                <a:latin typeface="Georgia"/>
              </a:rPr>
              <a:t>This could be filtered (using a </a:t>
            </a:r>
            <a:r>
              <a:rPr lang="en-GB" altLang="en-GB" sz="2000" noProof="1">
                <a:solidFill>
                  <a:srgbClr val="000000"/>
                </a:solidFill>
                <a:latin typeface="Georgia"/>
              </a:rPr>
              <a:t>RangeSlider()</a:t>
            </a:r>
            <a:r>
              <a:rPr lang="en-GB" altLang="en-GB" noProof="1">
                <a:solidFill>
                  <a:srgbClr val="000000"/>
                </a:solidFill>
                <a:latin typeface="Georgia"/>
              </a:rPr>
              <a:t> object) by ranges of payload masses</a:t>
            </a:r>
          </a:p>
          <a:p>
            <a:pPr marL="520700" lvl="1" indent="-342900">
              <a:buFont typeface="Arial" panose="020B0604020202020204" pitchFamily="34" charset="0"/>
              <a:buChar char="•"/>
            </a:pPr>
            <a:r>
              <a:rPr lang="en-GB" altLang="en-GB" noProof="1">
                <a:solidFill>
                  <a:srgbClr val="000000"/>
                </a:solidFill>
                <a:latin typeface="Georgia"/>
              </a:rPr>
              <a:t>It could also be filtered by booster version</a:t>
            </a:r>
          </a:p>
          <a:p>
            <a:endParaRPr lang="en-GB" altLang="en-GB" noProof="1">
              <a:solidFill>
                <a:srgbClr val="000000"/>
              </a:solidFill>
              <a:latin typeface="Georgia"/>
            </a:endParaRPr>
          </a:p>
        </p:txBody>
      </p:sp>
      <p:sp>
        <p:nvSpPr>
          <p:cNvPr id="5" name="Rectangle: Rounded Corners 4">
            <a:extLst>
              <a:ext uri="{FF2B5EF4-FFF2-40B4-BE49-F238E27FC236}">
                <a16:creationId xmlns:a16="http://schemas.microsoft.com/office/drawing/2014/main" id="{1FE97E1C-C7BE-6E77-F50D-4BF9FD77D1D5}"/>
              </a:ext>
            </a:extLst>
          </p:cNvPr>
          <p:cNvSpPr/>
          <p:nvPr/>
        </p:nvSpPr>
        <p:spPr>
          <a:xfrm>
            <a:off x="3681997" y="5410200"/>
            <a:ext cx="5279685" cy="404950"/>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en-GB" sz="1200" noProof="1">
                <a:solidFill>
                  <a:schemeClr val="tx1"/>
                </a:solidFill>
                <a:latin typeface="Georgia"/>
                <a:hlinkClick r:id="rId2"/>
              </a:rPr>
              <a:t>GitHub Repository with all the Lab Notebooks &amp; Python code</a:t>
            </a:r>
            <a:endParaRPr lang="en-GB" altLang="en-GB" sz="1200" noProof="1">
              <a:solidFill>
                <a:schemeClr val="tx1"/>
              </a:solidFill>
              <a:latin typeface="Georgia"/>
            </a:endParaRPr>
          </a:p>
        </p:txBody>
      </p:sp>
    </p:spTree>
    <p:extLst>
      <p:ext uri="{BB962C8B-B14F-4D97-AF65-F5344CB8AC3E}">
        <p14:creationId xmlns:p14="http://schemas.microsoft.com/office/powerpoint/2010/main" val="1159438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160554-F590-82F7-CF7B-A76C9E2F7B86}"/>
              </a:ext>
            </a:extLst>
          </p:cNvPr>
          <p:cNvSpPr txBox="1">
            <a:spLocks/>
          </p:cNvSpPr>
          <p:nvPr/>
        </p:nvSpPr>
        <p:spPr>
          <a:xfrm>
            <a:off x="404813" y="1447801"/>
            <a:ext cx="11406187" cy="696462"/>
          </a:xfrm>
          <a:prstGeom prst="rect">
            <a:avLst/>
          </a:prstGeom>
        </p:spPr>
        <p:txBody>
          <a:bodyPr vert="horz" lIns="0" tIns="0" rIns="0" bIns="0" numCol="1" rtlCol="0" anchor="t">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dirty="0">
                <a:solidFill>
                  <a:srgbClr val="000000"/>
                </a:solidFill>
                <a:latin typeface="Georgia"/>
              </a:rPr>
              <a:t>The following steps were taking to develop, evaluate, and find the best performing classification model:</a:t>
            </a:r>
            <a:endParaRPr lang="en-US" dirty="0">
              <a:solidFill>
                <a:srgbClr val="000000"/>
              </a:solidFill>
              <a:latin typeface="Georgia"/>
            </a:endParaRPr>
          </a:p>
        </p:txBody>
      </p:sp>
      <p:sp>
        <p:nvSpPr>
          <p:cNvPr id="3" name="Title 1">
            <a:extLst>
              <a:ext uri="{FF2B5EF4-FFF2-40B4-BE49-F238E27FC236}">
                <a16:creationId xmlns:a16="http://schemas.microsoft.com/office/drawing/2014/main" id="{161B7144-E77D-60C6-0211-8E583C0A8616}"/>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Predictive Analysis - Classification</a:t>
            </a:r>
          </a:p>
        </p:txBody>
      </p:sp>
      <p:sp>
        <p:nvSpPr>
          <p:cNvPr id="5" name="Text Placeholder 5">
            <a:extLst>
              <a:ext uri="{FF2B5EF4-FFF2-40B4-BE49-F238E27FC236}">
                <a16:creationId xmlns:a16="http://schemas.microsoft.com/office/drawing/2014/main" id="{3589CBD2-6197-03D0-2C93-CD4EC2086701}"/>
              </a:ext>
            </a:extLst>
          </p:cNvPr>
          <p:cNvSpPr txBox="1">
            <a:spLocks/>
          </p:cNvSpPr>
          <p:nvPr/>
        </p:nvSpPr>
        <p:spPr>
          <a:xfrm>
            <a:off x="404813" y="2085331"/>
            <a:ext cx="3456432" cy="699646"/>
          </a:xfrm>
          <a:prstGeom prst="rect">
            <a:avLst/>
          </a:prstGeom>
        </p:spPr>
        <p:txBody>
          <a:bodyPr lIns="91440" tIns="45720" rIns="91440" bIns="45720" numCol="1"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a:rPr>
              <a:t>Model Development</a:t>
            </a:r>
            <a:endParaRPr lang="en-GB" altLang="en-GB" dirty="0">
              <a:solidFill>
                <a:srgbClr val="000000"/>
              </a:solidFill>
              <a:latin typeface="Georgia"/>
            </a:endParaRPr>
          </a:p>
        </p:txBody>
      </p:sp>
      <p:sp>
        <p:nvSpPr>
          <p:cNvPr id="6" name="Text Placeholder 4">
            <a:extLst>
              <a:ext uri="{FF2B5EF4-FFF2-40B4-BE49-F238E27FC236}">
                <a16:creationId xmlns:a16="http://schemas.microsoft.com/office/drawing/2014/main" id="{496BC158-2768-0DEE-8A8C-BDFA38AA5754}"/>
              </a:ext>
            </a:extLst>
          </p:cNvPr>
          <p:cNvSpPr txBox="1">
            <a:spLocks/>
          </p:cNvSpPr>
          <p:nvPr/>
        </p:nvSpPr>
        <p:spPr>
          <a:xfrm>
            <a:off x="404812" y="2833358"/>
            <a:ext cx="3314923" cy="3403953"/>
          </a:xfrm>
          <a:prstGeom prst="rect">
            <a:avLst/>
          </a:prstGeom>
        </p:spPr>
        <p:txBody>
          <a:bodyPr vert="horz" lIns="0" tIns="0" rIns="0" bIns="0" numCol="1" rtlCol="0" anchor="t">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ltLang="en-GB" sz="1400" noProof="1">
                <a:latin typeface="Georgia"/>
              </a:rPr>
              <a:t>To prepare the dataset for model development:</a:t>
            </a:r>
          </a:p>
          <a:p>
            <a:pPr marL="285750" indent="-285750">
              <a:buFont typeface="Arial" panose="020B0604020202020204" pitchFamily="34" charset="0"/>
              <a:buChar char="•"/>
            </a:pPr>
            <a:endParaRPr lang="en-GB" altLang="en-GB" sz="1400" noProof="1">
              <a:latin typeface="Georgia"/>
            </a:endParaRPr>
          </a:p>
          <a:p>
            <a:pPr marL="463550" lvl="1" indent="-285750">
              <a:buFont typeface="Arial" panose="020B0604020202020204" pitchFamily="34" charset="0"/>
              <a:buChar char="•"/>
            </a:pPr>
            <a:r>
              <a:rPr lang="en-GB" altLang="en-GB" sz="1200" noProof="1">
                <a:latin typeface="Georgia"/>
              </a:rPr>
              <a:t>Load dataset		</a:t>
            </a:r>
          </a:p>
          <a:p>
            <a:pPr marL="463550" lvl="1" indent="-285750">
              <a:buFont typeface="Arial" panose="020B0604020202020204" pitchFamily="34" charset="0"/>
              <a:buChar char="•"/>
            </a:pPr>
            <a:r>
              <a:rPr lang="en-GB" altLang="en-GB" sz="1200" noProof="1">
                <a:latin typeface="Georgia"/>
              </a:rPr>
              <a:t>Perform necessary data transformations (standardise and pre-process)</a:t>
            </a:r>
          </a:p>
          <a:p>
            <a:pPr marL="463550" lvl="1" indent="-285750">
              <a:buFont typeface="Arial" panose="020B0604020202020204" pitchFamily="34" charset="0"/>
              <a:buChar char="•"/>
            </a:pPr>
            <a:r>
              <a:rPr lang="en-GB" altLang="en-GB" sz="1200" noProof="1">
                <a:latin typeface="Georgia"/>
              </a:rPr>
              <a:t>Split data into training and test data sets, using</a:t>
            </a:r>
            <a:r>
              <a:rPr lang="en-GB" altLang="en-GB" sz="1200" noProof="1">
                <a:solidFill>
                  <a:schemeClr val="accent4"/>
                </a:solidFill>
                <a:latin typeface="Georgia"/>
              </a:rPr>
              <a:t> </a:t>
            </a:r>
            <a:r>
              <a:rPr lang="en-GB" altLang="en-GB" sz="1200" noProof="1">
                <a:solidFill>
                  <a:schemeClr val="accent4"/>
                </a:solidFill>
                <a:effectLst/>
                <a:latin typeface="Georgia"/>
              </a:rPr>
              <a:t>train_test_split</a:t>
            </a:r>
            <a:r>
              <a:rPr lang="en-GB" altLang="en-GB" sz="1200" noProof="1">
                <a:solidFill>
                  <a:schemeClr val="accent4"/>
                </a:solidFill>
                <a:latin typeface="Georgia"/>
              </a:rPr>
              <a:t>()</a:t>
            </a:r>
          </a:p>
          <a:p>
            <a:pPr marL="463550" lvl="1" indent="-285750">
              <a:buFont typeface="Arial" panose="020B0604020202020204" pitchFamily="34" charset="0"/>
              <a:buChar char="•"/>
            </a:pPr>
            <a:r>
              <a:rPr lang="en-GB" altLang="en-GB" sz="1200" noProof="1">
                <a:latin typeface="Georgia"/>
              </a:rPr>
              <a:t>Decide which type of machine learning algorithms are most appropriate</a:t>
            </a:r>
          </a:p>
          <a:p>
            <a:pPr marL="463550" lvl="1" indent="-285750">
              <a:buFont typeface="Arial" panose="020B0604020202020204" pitchFamily="34" charset="0"/>
              <a:buChar char="•"/>
            </a:pPr>
            <a:endParaRPr lang="en-GB" altLang="en-GB" sz="1200" noProof="1">
              <a:latin typeface="Georgia"/>
            </a:endParaRPr>
          </a:p>
          <a:p>
            <a:pPr marL="285750" indent="-285750">
              <a:buFont typeface="Arial" panose="020B0604020202020204" pitchFamily="34" charset="0"/>
              <a:buChar char="•"/>
            </a:pPr>
            <a:r>
              <a:rPr lang="en-GB" altLang="en-GB" sz="1400" noProof="1">
                <a:latin typeface="Georgia"/>
              </a:rPr>
              <a:t>For each chosen algorithm:</a:t>
            </a:r>
          </a:p>
          <a:p>
            <a:pPr marL="463550" lvl="1" indent="-285750">
              <a:buFont typeface="Arial" panose="020B0604020202020204" pitchFamily="34" charset="0"/>
              <a:buChar char="•"/>
            </a:pPr>
            <a:r>
              <a:rPr lang="en-GB" altLang="en-GB" sz="1200" noProof="1">
                <a:latin typeface="Georgia"/>
              </a:rPr>
              <a:t>Create a</a:t>
            </a:r>
            <a:r>
              <a:rPr lang="en-GB" altLang="en-GB" sz="1200" noProof="1">
                <a:solidFill>
                  <a:schemeClr val="accent4"/>
                </a:solidFill>
                <a:latin typeface="Georgia"/>
              </a:rPr>
              <a:t> GridSearchCV</a:t>
            </a:r>
            <a:r>
              <a:rPr lang="en-GB" altLang="en-GB" sz="1200" noProof="1">
                <a:latin typeface="Georgia"/>
              </a:rPr>
              <a:t> object and a dictionary of parameters</a:t>
            </a:r>
          </a:p>
          <a:p>
            <a:pPr marL="463550" lvl="1" indent="-285750">
              <a:buFont typeface="Arial" panose="020B0604020202020204" pitchFamily="34" charset="0"/>
              <a:buChar char="•"/>
            </a:pPr>
            <a:r>
              <a:rPr lang="en-GB" altLang="en-GB" sz="1200" noProof="1">
                <a:latin typeface="Georgia"/>
              </a:rPr>
              <a:t>Fit the object to the parameters</a:t>
            </a:r>
          </a:p>
          <a:p>
            <a:pPr marL="463550" lvl="1" indent="-285750">
              <a:buFont typeface="Arial" panose="020B0604020202020204" pitchFamily="34" charset="0"/>
              <a:buChar char="•"/>
            </a:pPr>
            <a:r>
              <a:rPr lang="en-GB" altLang="en-GB" sz="1200" noProof="1">
                <a:latin typeface="Georgia"/>
              </a:rPr>
              <a:t>Use the training data set to train the model</a:t>
            </a:r>
          </a:p>
        </p:txBody>
      </p:sp>
      <p:sp>
        <p:nvSpPr>
          <p:cNvPr id="7" name="Text Placeholder 7">
            <a:extLst>
              <a:ext uri="{FF2B5EF4-FFF2-40B4-BE49-F238E27FC236}">
                <a16:creationId xmlns:a16="http://schemas.microsoft.com/office/drawing/2014/main" id="{385F96B3-9AA4-90FA-13C3-21AD57468803}"/>
              </a:ext>
            </a:extLst>
          </p:cNvPr>
          <p:cNvSpPr txBox="1">
            <a:spLocks/>
          </p:cNvSpPr>
          <p:nvPr/>
        </p:nvSpPr>
        <p:spPr>
          <a:xfrm>
            <a:off x="4371046" y="2121171"/>
            <a:ext cx="2552253" cy="627966"/>
          </a:xfrm>
          <a:prstGeom prst="rect">
            <a:avLst/>
          </a:prstGeom>
        </p:spPr>
        <p:txBody>
          <a:bodyPr lIns="91440" tIns="45720" rIns="91440" bIns="45720" numCol="1"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a:rPr>
              <a:t>Model Evaluation</a:t>
            </a:r>
            <a:endParaRPr lang="en-GB" altLang="en-GB" dirty="0">
              <a:solidFill>
                <a:srgbClr val="000000"/>
              </a:solidFill>
              <a:latin typeface="Georgia"/>
            </a:endParaRPr>
          </a:p>
        </p:txBody>
      </p:sp>
      <p:sp>
        <p:nvSpPr>
          <p:cNvPr id="8" name="Text Placeholder 6">
            <a:extLst>
              <a:ext uri="{FF2B5EF4-FFF2-40B4-BE49-F238E27FC236}">
                <a16:creationId xmlns:a16="http://schemas.microsoft.com/office/drawing/2014/main" id="{F7379133-D7B4-F3C2-3BC3-E8BB5E8E8F85}"/>
              </a:ext>
            </a:extLst>
          </p:cNvPr>
          <p:cNvSpPr txBox="1">
            <a:spLocks/>
          </p:cNvSpPr>
          <p:nvPr/>
        </p:nvSpPr>
        <p:spPr>
          <a:xfrm>
            <a:off x="4371047" y="2783346"/>
            <a:ext cx="3959707" cy="3453965"/>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ltLang="en-GB" sz="1600" noProof="1">
                <a:latin typeface="Georgia"/>
              </a:rPr>
              <a:t>For each chosen algorithm:</a:t>
            </a:r>
          </a:p>
          <a:p>
            <a:pPr marL="285750" indent="-285750">
              <a:buFont typeface="Arial" panose="020B0604020202020204" pitchFamily="34" charset="0"/>
              <a:buChar char="•"/>
            </a:pPr>
            <a:endParaRPr lang="en-GB" altLang="en-GB" sz="1600" noProof="1">
              <a:latin typeface="Georgia"/>
            </a:endParaRPr>
          </a:p>
          <a:p>
            <a:pPr marL="463550" lvl="1" indent="-285750">
              <a:buFont typeface="Arial" panose="020B0604020202020204" pitchFamily="34" charset="0"/>
              <a:buChar char="•"/>
            </a:pPr>
            <a:r>
              <a:rPr lang="en-GB" altLang="en-GB" sz="1400" noProof="1">
                <a:latin typeface="Georgia"/>
              </a:rPr>
              <a:t>Using the output GridSearchCV object:</a:t>
            </a:r>
          </a:p>
          <a:p>
            <a:pPr marL="463550" lvl="1" indent="-285750">
              <a:buFont typeface="Arial" panose="020B0604020202020204" pitchFamily="34" charset="0"/>
              <a:buChar char="•"/>
            </a:pPr>
            <a:endParaRPr lang="en-GB" altLang="en-GB" sz="1400" noProof="1">
              <a:latin typeface="Georgia"/>
            </a:endParaRPr>
          </a:p>
          <a:p>
            <a:pPr marL="647700" lvl="2" indent="-285750">
              <a:buFont typeface="Arial"/>
              <a:buChar char="•"/>
            </a:pPr>
            <a:r>
              <a:rPr lang="en-GB" altLang="en-GB" sz="1050" noProof="1">
                <a:latin typeface="Georgia"/>
              </a:rPr>
              <a:t>   Check the tuned hyperparameters (best_params_)</a:t>
            </a:r>
          </a:p>
          <a:p>
            <a:pPr marL="647700" lvl="2" indent="-285750">
              <a:buFont typeface="Arial"/>
              <a:buChar char="•"/>
            </a:pPr>
            <a:endParaRPr lang="en-GB" altLang="en-GB" sz="1050" noProof="1">
              <a:latin typeface="Georgia"/>
            </a:endParaRPr>
          </a:p>
          <a:p>
            <a:pPr marL="647700" lvl="2" indent="-285750">
              <a:buFont typeface="Arial"/>
              <a:buChar char="•"/>
            </a:pPr>
            <a:r>
              <a:rPr lang="en-GB" altLang="en-GB" sz="1050" noProof="1">
                <a:latin typeface="Georgia"/>
              </a:rPr>
              <a:t>   Check the accuracy (score and best_score_)</a:t>
            </a:r>
          </a:p>
          <a:p>
            <a:pPr marL="647700" lvl="2" indent="-285750">
              <a:buFont typeface="Arial"/>
              <a:buChar char="•"/>
            </a:pPr>
            <a:endParaRPr lang="en-GB" altLang="en-GB" sz="1050" noProof="1">
              <a:latin typeface="Georgia"/>
            </a:endParaRPr>
          </a:p>
          <a:p>
            <a:pPr marL="463550" lvl="1" indent="-285750">
              <a:buFont typeface="Arial" panose="020B0604020202020204" pitchFamily="34" charset="0"/>
              <a:buChar char="•"/>
            </a:pPr>
            <a:r>
              <a:rPr lang="en-GB" altLang="en-GB" sz="1400" noProof="1">
                <a:latin typeface="Georgia"/>
              </a:rPr>
              <a:t>Plot and examine the Confusion Matrix</a:t>
            </a:r>
          </a:p>
          <a:p>
            <a:endParaRPr lang="en-GB" altLang="en-GB" sz="1600" noProof="1">
              <a:latin typeface="Georgia"/>
            </a:endParaRPr>
          </a:p>
        </p:txBody>
      </p:sp>
      <p:sp>
        <p:nvSpPr>
          <p:cNvPr id="9" name="Text Placeholder 9">
            <a:extLst>
              <a:ext uri="{FF2B5EF4-FFF2-40B4-BE49-F238E27FC236}">
                <a16:creationId xmlns:a16="http://schemas.microsoft.com/office/drawing/2014/main" id="{7FA22B8E-B7D9-19BA-9B77-93D38BBE86F4}"/>
              </a:ext>
            </a:extLst>
          </p:cNvPr>
          <p:cNvSpPr txBox="1">
            <a:spLocks/>
          </p:cNvSpPr>
          <p:nvPr/>
        </p:nvSpPr>
        <p:spPr>
          <a:xfrm>
            <a:off x="8330755" y="2074444"/>
            <a:ext cx="3456432" cy="721421"/>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dirty="0">
                <a:solidFill>
                  <a:srgbClr val="000000"/>
                </a:solidFill>
                <a:latin typeface="Georgia"/>
              </a:rPr>
              <a:t>Finding the Best Classification Model</a:t>
            </a:r>
          </a:p>
        </p:txBody>
      </p:sp>
      <p:sp>
        <p:nvSpPr>
          <p:cNvPr id="10" name="Text Placeholder 8">
            <a:extLst>
              <a:ext uri="{FF2B5EF4-FFF2-40B4-BE49-F238E27FC236}">
                <a16:creationId xmlns:a16="http://schemas.microsoft.com/office/drawing/2014/main" id="{9BEB179E-4C67-6F30-424D-1C59D0E02198}"/>
              </a:ext>
            </a:extLst>
          </p:cNvPr>
          <p:cNvSpPr txBox="1">
            <a:spLocks/>
          </p:cNvSpPr>
          <p:nvPr/>
        </p:nvSpPr>
        <p:spPr>
          <a:xfrm>
            <a:off x="8330755" y="2799668"/>
            <a:ext cx="3093837" cy="3437644"/>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altLang="en-GB" sz="1400">
                <a:solidFill>
                  <a:schemeClr val="bg1"/>
                </a:solidFill>
                <a:latin typeface="Georgia"/>
              </a:rPr>
              <a:t>Review the accuracy scores for all chosen algorithms</a:t>
            </a:r>
          </a:p>
          <a:p>
            <a:pPr marL="342900" indent="-342900">
              <a:buFont typeface="Arial" panose="020B0604020202020204" pitchFamily="34" charset="0"/>
              <a:buChar char="•"/>
            </a:pPr>
            <a:r>
              <a:rPr lang="en-GB" altLang="en-GB" sz="1400">
                <a:solidFill>
                  <a:schemeClr val="bg1"/>
                </a:solidFill>
                <a:latin typeface="Georgia"/>
              </a:rPr>
              <a:t>The model with the highest accuracy score is determined as the best performing model</a:t>
            </a:r>
            <a:endParaRPr lang="en-GB" altLang="en-GB" sz="1800">
              <a:solidFill>
                <a:schemeClr val="bg1"/>
              </a:solidFill>
              <a:latin typeface="Georgia"/>
            </a:endParaRPr>
          </a:p>
        </p:txBody>
      </p:sp>
      <p:sp>
        <p:nvSpPr>
          <p:cNvPr id="11" name="Arrow: Right 10">
            <a:extLst>
              <a:ext uri="{FF2B5EF4-FFF2-40B4-BE49-F238E27FC236}">
                <a16:creationId xmlns:a16="http://schemas.microsoft.com/office/drawing/2014/main" id="{09BA2ED6-836A-27D5-1D46-F9B4449420A5}"/>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
        <p:nvSpPr>
          <p:cNvPr id="12" name="Arrow: Right 11">
            <a:extLst>
              <a:ext uri="{FF2B5EF4-FFF2-40B4-BE49-F238E27FC236}">
                <a16:creationId xmlns:a16="http://schemas.microsoft.com/office/drawing/2014/main" id="{52DA2018-0ED6-15BE-086E-06F662640DAA}"/>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grpSp>
        <p:nvGrpSpPr>
          <p:cNvPr id="13" name="Group 12">
            <a:extLst>
              <a:ext uri="{FF2B5EF4-FFF2-40B4-BE49-F238E27FC236}">
                <a16:creationId xmlns:a16="http://schemas.microsoft.com/office/drawing/2014/main" id="{7519B3D0-865B-5458-C09E-E2145F571D9E}"/>
              </a:ext>
            </a:extLst>
          </p:cNvPr>
          <p:cNvGrpSpPr/>
          <p:nvPr/>
        </p:nvGrpSpPr>
        <p:grpSpPr>
          <a:xfrm>
            <a:off x="6610873" y="2168395"/>
            <a:ext cx="493688" cy="533525"/>
            <a:chOff x="6610883" y="2168392"/>
            <a:chExt cx="627520" cy="678153"/>
          </a:xfrm>
        </p:grpSpPr>
        <p:sp>
          <p:nvSpPr>
            <p:cNvPr id="18" name="Freeform: Shape 17">
              <a:extLst>
                <a:ext uri="{FF2B5EF4-FFF2-40B4-BE49-F238E27FC236}">
                  <a16:creationId xmlns:a16="http://schemas.microsoft.com/office/drawing/2014/main" id="{F326B2A0-6E2A-E064-561E-B626EF2F4989}"/>
                </a:ext>
              </a:extLst>
            </p:cNvPr>
            <p:cNvSpPr/>
            <p:nvPr/>
          </p:nvSpPr>
          <p:spPr>
            <a:xfrm>
              <a:off x="6973645" y="2234580"/>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9" name="Freeform: Shape 18">
              <a:extLst>
                <a:ext uri="{FF2B5EF4-FFF2-40B4-BE49-F238E27FC236}">
                  <a16:creationId xmlns:a16="http://schemas.microsoft.com/office/drawing/2014/main" id="{58612CE3-81EF-6A87-4726-94FA7755527C}"/>
                </a:ext>
              </a:extLst>
            </p:cNvPr>
            <p:cNvSpPr/>
            <p:nvPr/>
          </p:nvSpPr>
          <p:spPr>
            <a:xfrm>
              <a:off x="6610883" y="2266304"/>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0" name="Freeform: Shape 19">
              <a:extLst>
                <a:ext uri="{FF2B5EF4-FFF2-40B4-BE49-F238E27FC236}">
                  <a16:creationId xmlns:a16="http://schemas.microsoft.com/office/drawing/2014/main" id="{A0109259-5BB4-9DA0-F461-B732FD6BEF41}"/>
                </a:ext>
              </a:extLst>
            </p:cNvPr>
            <p:cNvSpPr/>
            <p:nvPr/>
          </p:nvSpPr>
          <p:spPr>
            <a:xfrm>
              <a:off x="6798224" y="2682103"/>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1" name="Freeform: Shape 20">
              <a:extLst>
                <a:ext uri="{FF2B5EF4-FFF2-40B4-BE49-F238E27FC236}">
                  <a16:creationId xmlns:a16="http://schemas.microsoft.com/office/drawing/2014/main" id="{0E95A8F5-4AA6-EFD4-E5B9-837F078D09F4}"/>
                </a:ext>
              </a:extLst>
            </p:cNvPr>
            <p:cNvSpPr/>
            <p:nvPr/>
          </p:nvSpPr>
          <p:spPr>
            <a:xfrm>
              <a:off x="6624041" y="2597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2" name="Freeform: Shape 21">
              <a:extLst>
                <a:ext uri="{FF2B5EF4-FFF2-40B4-BE49-F238E27FC236}">
                  <a16:creationId xmlns:a16="http://schemas.microsoft.com/office/drawing/2014/main" id="{0ED3C27F-8583-D318-BB0C-4F6C1D301B31}"/>
                </a:ext>
              </a:extLst>
            </p:cNvPr>
            <p:cNvSpPr/>
            <p:nvPr/>
          </p:nvSpPr>
          <p:spPr>
            <a:xfrm>
              <a:off x="7086003" y="253215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3" name="Freeform: Shape 22">
              <a:extLst>
                <a:ext uri="{FF2B5EF4-FFF2-40B4-BE49-F238E27FC236}">
                  <a16:creationId xmlns:a16="http://schemas.microsoft.com/office/drawing/2014/main" id="{9805CFA5-5B97-F07F-86F8-71AEF7494DBD}"/>
                </a:ext>
              </a:extLst>
            </p:cNvPr>
            <p:cNvSpPr/>
            <p:nvPr/>
          </p:nvSpPr>
          <p:spPr>
            <a:xfrm>
              <a:off x="6802634" y="216839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grpSp>
      <p:sp>
        <p:nvSpPr>
          <p:cNvPr id="14" name="Graphic 31" descr="Trophy with solid fill">
            <a:extLst>
              <a:ext uri="{FF2B5EF4-FFF2-40B4-BE49-F238E27FC236}">
                <a16:creationId xmlns:a16="http://schemas.microsoft.com/office/drawing/2014/main" id="{5ADFAC8B-7AA8-107A-A4F5-EACB8C307920}"/>
              </a:ext>
            </a:extLst>
          </p:cNvPr>
          <p:cNvSpPr/>
          <p:nvPr/>
        </p:nvSpPr>
        <p:spPr>
          <a:xfrm>
            <a:off x="11524880" y="2161783"/>
            <a:ext cx="56974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sz="2400">
                <a:solidFill>
                  <a:srgbClr val="000000"/>
                </a:solidFill>
                <a:latin typeface="Georgia"/>
              </a:rPr>
              <a:t>1</a:t>
            </a:r>
          </a:p>
        </p:txBody>
      </p:sp>
      <p:grpSp>
        <p:nvGrpSpPr>
          <p:cNvPr id="15" name="Graphic 34" descr="Gears with solid fill">
            <a:extLst>
              <a:ext uri="{FF2B5EF4-FFF2-40B4-BE49-F238E27FC236}">
                <a16:creationId xmlns:a16="http://schemas.microsoft.com/office/drawing/2014/main" id="{B10868A6-655E-A994-76C5-9C0C6EC5D885}"/>
              </a:ext>
            </a:extLst>
          </p:cNvPr>
          <p:cNvGrpSpPr/>
          <p:nvPr/>
        </p:nvGrpSpPr>
        <p:grpSpPr>
          <a:xfrm>
            <a:off x="2947416" y="2213176"/>
            <a:ext cx="414509" cy="532054"/>
            <a:chOff x="2947420" y="2213176"/>
            <a:chExt cx="621030" cy="751522"/>
          </a:xfrm>
          <a:solidFill>
            <a:schemeClr val="accent2"/>
          </a:solidFill>
        </p:grpSpPr>
        <p:sp>
          <p:nvSpPr>
            <p:cNvPr id="16" name="Freeform: Shape 15">
              <a:extLst>
                <a:ext uri="{FF2B5EF4-FFF2-40B4-BE49-F238E27FC236}">
                  <a16:creationId xmlns:a16="http://schemas.microsoft.com/office/drawing/2014/main" id="{0D7E46F4-8FC5-363F-BF36-A23AFFEDEC36}"/>
                </a:ext>
              </a:extLst>
            </p:cNvPr>
            <p:cNvSpPr/>
            <p:nvPr/>
          </p:nvSpPr>
          <p:spPr>
            <a:xfrm>
              <a:off x="3162686" y="221317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7" name="Freeform: Shape 16">
              <a:extLst>
                <a:ext uri="{FF2B5EF4-FFF2-40B4-BE49-F238E27FC236}">
                  <a16:creationId xmlns:a16="http://schemas.microsoft.com/office/drawing/2014/main" id="{04C192BB-7DCC-7BD2-5BCD-02717E5581F7}"/>
                </a:ext>
              </a:extLst>
            </p:cNvPr>
            <p:cNvSpPr/>
            <p:nvPr/>
          </p:nvSpPr>
          <p:spPr>
            <a:xfrm>
              <a:off x="2947420" y="255988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grpSp>
      <p:sp>
        <p:nvSpPr>
          <p:cNvPr id="24" name="Rectangle: Rounded Corners 23">
            <a:extLst>
              <a:ext uri="{FF2B5EF4-FFF2-40B4-BE49-F238E27FC236}">
                <a16:creationId xmlns:a16="http://schemas.microsoft.com/office/drawing/2014/main" id="{968E407D-BC14-B6B2-D22C-0BEA3B8DB521}"/>
              </a:ext>
            </a:extLst>
          </p:cNvPr>
          <p:cNvSpPr/>
          <p:nvPr/>
        </p:nvSpPr>
        <p:spPr>
          <a:xfrm>
            <a:off x="293338" y="6060141"/>
            <a:ext cx="6464922" cy="56021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en-GB" sz="1200" noProof="1">
                <a:solidFill>
                  <a:schemeClr val="tx1"/>
                </a:solidFill>
                <a:latin typeface="Georgia"/>
                <a:hlinkClick r:id="rId2"/>
              </a:rPr>
              <a:t>GitHub Repository with all the Lab Notebooks &amp; Python code</a:t>
            </a:r>
            <a:endParaRPr lang="en-GB" altLang="en-GB" sz="1200" noProof="1">
              <a:solidFill>
                <a:schemeClr val="tx1"/>
              </a:solidFill>
              <a:latin typeface="Georgia"/>
            </a:endParaRPr>
          </a:p>
        </p:txBody>
      </p:sp>
    </p:spTree>
    <p:extLst>
      <p:ext uri="{BB962C8B-B14F-4D97-AF65-F5344CB8AC3E}">
        <p14:creationId xmlns:p14="http://schemas.microsoft.com/office/powerpoint/2010/main" val="1086542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Description automatically generated">
            <a:extLst>
              <a:ext uri="{FF2B5EF4-FFF2-40B4-BE49-F238E27FC236}">
                <a16:creationId xmlns:a16="http://schemas.microsoft.com/office/drawing/2014/main" id="{55557769-E622-706F-57C0-AC0FDE23B36B}"/>
              </a:ext>
            </a:extLst>
          </p:cNvPr>
          <p:cNvPicPr>
            <a:picLocks noGrp="1" noChangeAspect="1"/>
          </p:cNvPicPr>
          <p:nvPr/>
        </p:nvPicPr>
        <p:blipFill>
          <a:blip r:embed="rId2">
            <a:extLst>
              <a:ext uri="{837473B0-CC2E-450A-ABE3-18F120FF3D39}">
                <a1611:picAttrSrcUrl xmlns:a1611="http://schemas.microsoft.com/office/drawing/2016/11/main" r:id="rId3"/>
              </a:ext>
            </a:extLst>
          </a:blip>
          <a:srcRect t="7640" b="7640"/>
          <a:stretch>
            <a:fillRect/>
          </a:stretch>
        </p:blipFill>
        <p:spPr>
          <a:xfrm>
            <a:off x="5303839" y="118241"/>
            <a:ext cx="6783057" cy="6739759"/>
          </a:xfrm>
          <a:prstGeom prst="rect">
            <a:avLst/>
          </a:prstGeom>
          <a:solidFill>
            <a:schemeClr val="bg2">
              <a:lumMod val="90000"/>
            </a:schemeClr>
          </a:solidFill>
        </p:spPr>
      </p:pic>
      <p:sp>
        <p:nvSpPr>
          <p:cNvPr id="3" name="Title 1">
            <a:extLst>
              <a:ext uri="{FF2B5EF4-FFF2-40B4-BE49-F238E27FC236}">
                <a16:creationId xmlns:a16="http://schemas.microsoft.com/office/drawing/2014/main" id="{EA7C79CE-2E4D-356D-71C7-540C1FA9D118}"/>
              </a:ext>
            </a:extLst>
          </p:cNvPr>
          <p:cNvSpPr>
            <a:spLocks noGrp="1"/>
          </p:cNvSpPr>
          <p:nvPr/>
        </p:nvSpPr>
        <p:spPr>
          <a:xfrm>
            <a:off x="624040" y="980728"/>
            <a:ext cx="4104382" cy="747897"/>
          </a:xfrm>
          <a:prstGeom prst="rect">
            <a:avLst/>
          </a:prstGeom>
          <a:solidFill>
            <a:schemeClr val="accent3">
              <a:lumMod val="20000"/>
              <a:lumOff val="80000"/>
            </a:schemeClr>
          </a:solidFill>
        </p:spPr>
        <p:txBody>
          <a:bodyPr vert="horz" wrap="square" lIns="36000" tIns="0" rIns="36000" bIns="0" numCol="1" rtlCol="0" anchor="b" anchorCtr="0">
            <a:spAutoFit/>
          </a:bodyPr>
          <a:lstStyle>
            <a:lvl1pPr marL="0" marR="0" indent="0" algn="l" defTabSz="914400" rtl="0" eaLnBrk="1"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mn-lt"/>
                <a:ea typeface="+mj-ea"/>
                <a:cs typeface="+mj-cs"/>
              </a:defRPr>
            </a:lvl1pPr>
          </a:lstStyle>
          <a:p>
            <a:pPr algn="ctr"/>
            <a:r>
              <a:rPr lang="en-GB" altLang="en-GB" sz="5400">
                <a:solidFill>
                  <a:srgbClr val="000000"/>
                </a:solidFill>
              </a:rPr>
              <a:t>results</a:t>
            </a:r>
            <a:r>
              <a:rPr lang="en-GB" altLang="en-GB" sz="4400">
                <a:solidFill>
                  <a:srgbClr val="000000"/>
                </a:solidFill>
              </a:rPr>
              <a:t> </a:t>
            </a:r>
            <a:endParaRPr lang="en-US" sz="4400">
              <a:solidFill>
                <a:srgbClr val="000000"/>
              </a:solidFill>
            </a:endParaRPr>
          </a:p>
        </p:txBody>
      </p:sp>
      <p:sp>
        <p:nvSpPr>
          <p:cNvPr id="4" name="Rectangle: Diagonal Corners Snipped 3">
            <a:extLst>
              <a:ext uri="{FF2B5EF4-FFF2-40B4-BE49-F238E27FC236}">
                <a16:creationId xmlns:a16="http://schemas.microsoft.com/office/drawing/2014/main" id="{673B92C8-273D-F220-9C3A-0D164DD68AFC}"/>
              </a:ext>
            </a:extLst>
          </p:cNvPr>
          <p:cNvSpPr/>
          <p:nvPr/>
        </p:nvSpPr>
        <p:spPr>
          <a:xfrm>
            <a:off x="226683" y="2476619"/>
            <a:ext cx="4899099" cy="952381"/>
          </a:xfrm>
          <a:prstGeom prst="snip2DiagRect">
            <a:avLst/>
          </a:prstGeom>
          <a:solidFill>
            <a:schemeClr val="accent3">
              <a:lumMod val="20000"/>
              <a:lumOff val="80000"/>
            </a:schemeClr>
          </a:solidFill>
          <a:ln/>
        </p:spPr>
        <p:style>
          <a:lnRef idx="3">
            <a:schemeClr val="lt1"/>
          </a:lnRef>
          <a:fillRef idx="1">
            <a:schemeClr val="accent1"/>
          </a:fillRef>
          <a:effectRef idx="1">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Exploratory Data Analysis</a:t>
            </a:r>
          </a:p>
        </p:txBody>
      </p:sp>
      <p:sp>
        <p:nvSpPr>
          <p:cNvPr id="5" name="Rectangle: Diagonal Corners Snipped 4">
            <a:extLst>
              <a:ext uri="{FF2B5EF4-FFF2-40B4-BE49-F238E27FC236}">
                <a16:creationId xmlns:a16="http://schemas.microsoft.com/office/drawing/2014/main" id="{FE9686F9-57B1-2059-EFF3-AF4100791769}"/>
              </a:ext>
            </a:extLst>
          </p:cNvPr>
          <p:cNvSpPr/>
          <p:nvPr/>
        </p:nvSpPr>
        <p:spPr>
          <a:xfrm>
            <a:off x="226683" y="3819495"/>
            <a:ext cx="4899099" cy="952381"/>
          </a:xfrm>
          <a:prstGeom prst="snip2DiagRect">
            <a:avLst/>
          </a:prstGeom>
          <a:solidFill>
            <a:schemeClr val="accent3">
              <a:lumMod val="20000"/>
              <a:lumOff val="80000"/>
            </a:schemeClr>
          </a:solidFill>
          <a:ln/>
        </p:spPr>
        <p:style>
          <a:lnRef idx="3">
            <a:schemeClr val="lt1"/>
          </a:lnRef>
          <a:fillRef idx="1">
            <a:schemeClr val="accent2"/>
          </a:fillRef>
          <a:effectRef idx="1">
            <a:schemeClr val="accent2"/>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Interactive Analytics</a:t>
            </a:r>
          </a:p>
        </p:txBody>
      </p:sp>
      <p:sp>
        <p:nvSpPr>
          <p:cNvPr id="6" name="Rectangle: Diagonal Corners Snipped 5">
            <a:extLst>
              <a:ext uri="{FF2B5EF4-FFF2-40B4-BE49-F238E27FC236}">
                <a16:creationId xmlns:a16="http://schemas.microsoft.com/office/drawing/2014/main" id="{8B4B7D39-FD72-3DBA-CE7E-18AE53598A84}"/>
              </a:ext>
            </a:extLst>
          </p:cNvPr>
          <p:cNvSpPr/>
          <p:nvPr/>
        </p:nvSpPr>
        <p:spPr>
          <a:xfrm>
            <a:off x="226682" y="5162371"/>
            <a:ext cx="4899099" cy="952381"/>
          </a:xfrm>
          <a:prstGeom prst="snip2DiagRect">
            <a:avLst/>
          </a:prstGeom>
          <a:solidFill>
            <a:schemeClr val="accent3">
              <a:lumMod val="20000"/>
              <a:lumOff val="80000"/>
            </a:schemeClr>
          </a:solidFill>
          <a:ln/>
        </p:spPr>
        <p:style>
          <a:lnRef idx="3">
            <a:schemeClr val="lt1"/>
          </a:lnRef>
          <a:fillRef idx="1">
            <a:schemeClr val="accent6"/>
          </a:fillRef>
          <a:effectRef idx="1">
            <a:schemeClr val="accent6"/>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Predictive Analysis</a:t>
            </a:r>
          </a:p>
        </p:txBody>
      </p:sp>
    </p:spTree>
    <p:extLst>
      <p:ext uri="{BB962C8B-B14F-4D97-AF65-F5344CB8AC3E}">
        <p14:creationId xmlns:p14="http://schemas.microsoft.com/office/powerpoint/2010/main" val="77832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C12C-6CB8-7B7B-BCE3-AF8DEBB8F0ED}"/>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000" spc="600" dirty="0">
                <a:solidFill>
                  <a:schemeClr val="tx1"/>
                </a:solidFill>
                <a:latin typeface="Georgia"/>
              </a:rPr>
              <a:t>EDA - WITH VISUALIZATION</a:t>
            </a:r>
          </a:p>
        </p:txBody>
      </p:sp>
    </p:spTree>
    <p:extLst>
      <p:ext uri="{BB962C8B-B14F-4D97-AF65-F5344CB8AC3E}">
        <p14:creationId xmlns:p14="http://schemas.microsoft.com/office/powerpoint/2010/main" val="350994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8AE-6AA2-3792-C630-D7DFA566079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Site VS. FLIGHT NUMBER</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9341D07D-623B-D5B6-02E2-2BA448F3CA9F}"/>
              </a:ext>
            </a:extLst>
          </p:cNvPr>
          <p:cNvSpPr>
            <a:spLocks noGrp="1"/>
          </p:cNvSpPr>
          <p:nvPr/>
        </p:nvSpPr>
        <p:spPr>
          <a:xfrm>
            <a:off x="404813" y="1447800"/>
            <a:ext cx="5691187" cy="5003965"/>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The scatter plot of Launch Site vs. Flight Number shows that:</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As the number of flights increases, the rate of success at a launch site increases. </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Most of the early flights (flight numbers &lt; 30) were launched from CCAFS SLC 40, and were generally unsuccessful.</a:t>
            </a:r>
          </a:p>
          <a:p>
            <a:pPr marL="285750" indent="-285750">
              <a:buFont typeface="Arial" panose="020B0604020202020204" pitchFamily="34" charset="0"/>
              <a:buChar char="•"/>
            </a:pPr>
            <a:endParaRPr lang="en-GB" altLang="en-GB"/>
          </a:p>
          <a:p>
            <a:pPr marL="285750" indent="-285750">
              <a:buFont typeface="Arial" panose="020B0604020202020204" pitchFamily="34" charset="0"/>
              <a:buChar char="•"/>
            </a:pPr>
            <a:r>
              <a:rPr lang="en-GB" altLang="en-GB" sz="1600" dirty="0">
                <a:solidFill>
                  <a:srgbClr val="000000"/>
                </a:solidFill>
                <a:latin typeface="Georgia"/>
              </a:rPr>
              <a:t>The flights from VAFB SLC 4E also show this trend, that earlier flights were less successful.</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No early flights were launched from KSC LC 39A, so the launches from this site are more successful.</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Above a flight number of around 30, there are significantly more successful landings (Class = 1).</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p:txBody>
      </p:sp>
      <p:pic>
        <p:nvPicPr>
          <p:cNvPr id="4" name="Picture 3" descr="Chart, scatter chart  Description automatically generated">
            <a:extLst>
              <a:ext uri="{FF2B5EF4-FFF2-40B4-BE49-F238E27FC236}">
                <a16:creationId xmlns:a16="http://schemas.microsoft.com/office/drawing/2014/main" id="{894C2677-0532-23FD-DE27-D8F12D957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78774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B603-7D7C-620A-D73F-805F8085CFCE}"/>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SITE vs. PAYLOAD MASS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1C0BC1DB-64EC-41F4-B616-0539C3D16C1E}"/>
              </a:ext>
            </a:extLst>
          </p:cNvPr>
          <p:cNvSpPr>
            <a:spLocks noGrp="1"/>
          </p:cNvSpPr>
          <p:nvPr/>
        </p:nvSpPr>
        <p:spPr>
          <a:xfrm>
            <a:off x="404813" y="1487213"/>
            <a:ext cx="4336173" cy="4912000"/>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The scatter plot of Launch Site vs. Payload Mass</a:t>
            </a:r>
            <a:endParaRPr lang="en-US" dirty="0"/>
          </a:p>
          <a:p>
            <a:r>
              <a:rPr lang="en-GB" altLang="en-GB" sz="1600" dirty="0">
                <a:solidFill>
                  <a:srgbClr val="000000"/>
                </a:solidFill>
                <a:latin typeface="Georgia"/>
              </a:rPr>
              <a:t> shows that:</a:t>
            </a:r>
            <a:endParaRPr lang="en-GB" altLang="en-GB"/>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Above a payload mass of around 7000 kg, there are very few unsuccessful landings, but there is also far less data for these heavier launches.</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There is no clear correlation between payload mass and success rate for a given launch site.</a:t>
            </a:r>
          </a:p>
          <a:p>
            <a:endParaRPr lang="en-GB" altLang="en-GB" dirty="0"/>
          </a:p>
          <a:p>
            <a:pPr marL="285750" indent="-285750">
              <a:buFont typeface="Arial" panose="020B0604020202020204" pitchFamily="34" charset="0"/>
              <a:buChar char="•"/>
            </a:pPr>
            <a:r>
              <a:rPr lang="en-GB" altLang="en-GB" sz="1600" dirty="0">
                <a:solidFill>
                  <a:srgbClr val="000000"/>
                </a:solidFill>
                <a:latin typeface="Georgia"/>
              </a:rPr>
              <a:t>All sites launched a variety of payload masses, with most of the launches from CCAFS SLC 40 being comparatively lighter payloads (with some outliers).</a:t>
            </a:r>
          </a:p>
        </p:txBody>
      </p:sp>
      <p:pic>
        <p:nvPicPr>
          <p:cNvPr id="4" name="Picture 3" descr="A picture containing text  Description automatically generated">
            <a:extLst>
              <a:ext uri="{FF2B5EF4-FFF2-40B4-BE49-F238E27FC236}">
                <a16:creationId xmlns:a16="http://schemas.microsoft.com/office/drawing/2014/main" id="{692FDB1D-4B7D-775A-8EF4-CA87C5189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251" y="1484784"/>
            <a:ext cx="6330936"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1310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1AD4-D75D-6672-47DD-E22272D50462}"/>
              </a:ext>
            </a:extLst>
          </p:cNvPr>
          <p:cNvSpPr>
            <a:spLocks noGrp="1"/>
          </p:cNvSpPr>
          <p:nvPr>
            <p:ph type="title"/>
          </p:nvPr>
        </p:nvSpPr>
        <p:spPr>
          <a:xfrm>
            <a:off x="7303829" y="1905000"/>
            <a:ext cx="3643951" cy="3042857"/>
          </a:xfrm>
        </p:spPr>
        <p:txBody>
          <a:bodyPr vert="horz" lIns="91440" tIns="45720" rIns="91440" bIns="45720" numCol="1" rtlCol="0" anchor="ctr">
            <a:normAutofit/>
          </a:bodyPr>
          <a:lstStyle/>
          <a:p>
            <a:pPr algn="ctr"/>
            <a:r>
              <a:rPr lang="en-US" b="1" kern="1200" cap="all" spc="600" baseline="0" noProof="1">
                <a:latin typeface="+mj-lt"/>
                <a:ea typeface="+mj-ea"/>
                <a:cs typeface="+mj-cs"/>
              </a:rPr>
              <a:t>OutLine</a:t>
            </a:r>
            <a:r>
              <a:rPr lang="en-US" b="1" kern="1200" cap="all" spc="600" baseline="0">
                <a:latin typeface="+mj-lt"/>
                <a:ea typeface="+mj-ea"/>
                <a:cs typeface="+mj-cs"/>
              </a:rPr>
              <a:t> </a:t>
            </a:r>
          </a:p>
        </p:txBody>
      </p:sp>
      <p:sp>
        <p:nvSpPr>
          <p:cNvPr id="4" name="Rectangle 3">
            <a:hlinkClick r:id="" action="ppaction://noaction"/>
            <a:extLst>
              <a:ext uri="{FF2B5EF4-FFF2-40B4-BE49-F238E27FC236}">
                <a16:creationId xmlns:a16="http://schemas.microsoft.com/office/drawing/2014/main" id="{BC75E206-827F-AF56-95D5-9CED87817345}"/>
              </a:ext>
            </a:extLst>
          </p:cNvPr>
          <p:cNvSpPr/>
          <p:nvPr/>
        </p:nvSpPr>
        <p:spPr>
          <a:xfrm>
            <a:off x="1892856" y="4889735"/>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Appendix</a:t>
            </a:r>
            <a:endParaRPr lang="en-US" sz="2400">
              <a:solidFill>
                <a:schemeClr val="tx1"/>
              </a:solidFill>
            </a:endParaRPr>
          </a:p>
        </p:txBody>
      </p:sp>
      <p:sp>
        <p:nvSpPr>
          <p:cNvPr id="5" name="Rectangle 4">
            <a:hlinkClick r:id="" action="ppaction://noaction"/>
            <a:extLst>
              <a:ext uri="{FF2B5EF4-FFF2-40B4-BE49-F238E27FC236}">
                <a16:creationId xmlns:a16="http://schemas.microsoft.com/office/drawing/2014/main" id="{CA3CA6BD-43B3-1232-1B44-C6E079037AFD}"/>
              </a:ext>
            </a:extLst>
          </p:cNvPr>
          <p:cNvSpPr/>
          <p:nvPr/>
        </p:nvSpPr>
        <p:spPr>
          <a:xfrm>
            <a:off x="952499" y="4889735"/>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06</a:t>
            </a:r>
            <a:endParaRPr lang="en-US" sz="2400" b="1">
              <a:solidFill>
                <a:schemeClr val="tx1"/>
              </a:solidFill>
            </a:endParaRPr>
          </a:p>
        </p:txBody>
      </p:sp>
      <p:sp>
        <p:nvSpPr>
          <p:cNvPr id="6" name="Rectangle 5">
            <a:hlinkClick r:id="" action="ppaction://noaction"/>
            <a:extLst>
              <a:ext uri="{FF2B5EF4-FFF2-40B4-BE49-F238E27FC236}">
                <a16:creationId xmlns:a16="http://schemas.microsoft.com/office/drawing/2014/main" id="{E22EC1F6-981E-41D3-43F5-2BB114ECE2CA}"/>
              </a:ext>
            </a:extLst>
          </p:cNvPr>
          <p:cNvSpPr/>
          <p:nvPr/>
        </p:nvSpPr>
        <p:spPr>
          <a:xfrm>
            <a:off x="1892856" y="4221153"/>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Conclusions</a:t>
            </a:r>
            <a:endParaRPr lang="en-US" sz="2400">
              <a:solidFill>
                <a:schemeClr val="tx1"/>
              </a:solidFill>
            </a:endParaRPr>
          </a:p>
        </p:txBody>
      </p:sp>
      <p:sp>
        <p:nvSpPr>
          <p:cNvPr id="7" name="Rectangle 6">
            <a:hlinkClick r:id="" action="ppaction://noaction"/>
            <a:extLst>
              <a:ext uri="{FF2B5EF4-FFF2-40B4-BE49-F238E27FC236}">
                <a16:creationId xmlns:a16="http://schemas.microsoft.com/office/drawing/2014/main" id="{29A2AA02-63BF-C244-5E83-10343B94F483}"/>
              </a:ext>
            </a:extLst>
          </p:cNvPr>
          <p:cNvSpPr/>
          <p:nvPr/>
        </p:nvSpPr>
        <p:spPr>
          <a:xfrm>
            <a:off x="952499" y="4221153"/>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05</a:t>
            </a:r>
            <a:endParaRPr lang="en-US" sz="2400" b="1">
              <a:solidFill>
                <a:schemeClr val="tx1"/>
              </a:solidFill>
            </a:endParaRPr>
          </a:p>
        </p:txBody>
      </p:sp>
      <p:sp>
        <p:nvSpPr>
          <p:cNvPr id="8" name="Rectangle 7">
            <a:hlinkClick r:id="" action="ppaction://noaction"/>
            <a:extLst>
              <a:ext uri="{FF2B5EF4-FFF2-40B4-BE49-F238E27FC236}">
                <a16:creationId xmlns:a16="http://schemas.microsoft.com/office/drawing/2014/main" id="{B715CC31-1FB6-BC75-DA7E-E2ADA15F5BA5}"/>
              </a:ext>
            </a:extLst>
          </p:cNvPr>
          <p:cNvSpPr/>
          <p:nvPr/>
        </p:nvSpPr>
        <p:spPr>
          <a:xfrm>
            <a:off x="1892856" y="3552570"/>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Results</a:t>
            </a:r>
            <a:endParaRPr lang="en-US" sz="2400">
              <a:solidFill>
                <a:schemeClr val="tx1"/>
              </a:solidFill>
            </a:endParaRPr>
          </a:p>
        </p:txBody>
      </p:sp>
      <p:sp>
        <p:nvSpPr>
          <p:cNvPr id="9" name="Rectangle 8">
            <a:hlinkClick r:id="" action="ppaction://noaction"/>
            <a:extLst>
              <a:ext uri="{FF2B5EF4-FFF2-40B4-BE49-F238E27FC236}">
                <a16:creationId xmlns:a16="http://schemas.microsoft.com/office/drawing/2014/main" id="{82AF102F-516D-9058-E6F1-AF88B17323D6}"/>
              </a:ext>
            </a:extLst>
          </p:cNvPr>
          <p:cNvSpPr/>
          <p:nvPr/>
        </p:nvSpPr>
        <p:spPr>
          <a:xfrm>
            <a:off x="952499" y="3552570"/>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04</a:t>
            </a:r>
            <a:endParaRPr lang="en-US" sz="2400" b="1">
              <a:solidFill>
                <a:schemeClr val="tx1"/>
              </a:solidFill>
            </a:endParaRPr>
          </a:p>
        </p:txBody>
      </p:sp>
      <p:sp>
        <p:nvSpPr>
          <p:cNvPr id="10" name="Rectangle 9">
            <a:hlinkClick r:id="" action="ppaction://noaction"/>
            <a:extLst>
              <a:ext uri="{FF2B5EF4-FFF2-40B4-BE49-F238E27FC236}">
                <a16:creationId xmlns:a16="http://schemas.microsoft.com/office/drawing/2014/main" id="{C8FCEF1F-A180-1507-0CEF-8E53FBE9B5FE}"/>
              </a:ext>
            </a:extLst>
          </p:cNvPr>
          <p:cNvSpPr/>
          <p:nvPr/>
        </p:nvSpPr>
        <p:spPr>
          <a:xfrm>
            <a:off x="1892856" y="2883988"/>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Methodology</a:t>
            </a:r>
            <a:endParaRPr lang="en-US" sz="2400">
              <a:solidFill>
                <a:schemeClr val="tx1"/>
              </a:solidFill>
            </a:endParaRPr>
          </a:p>
        </p:txBody>
      </p:sp>
      <p:sp>
        <p:nvSpPr>
          <p:cNvPr id="11" name="Rectangle 10">
            <a:hlinkClick r:id="" action="ppaction://noaction"/>
            <a:extLst>
              <a:ext uri="{FF2B5EF4-FFF2-40B4-BE49-F238E27FC236}">
                <a16:creationId xmlns:a16="http://schemas.microsoft.com/office/drawing/2014/main" id="{A78B4AD2-331D-FF1E-3437-A597FE4ABA0B}"/>
              </a:ext>
            </a:extLst>
          </p:cNvPr>
          <p:cNvSpPr/>
          <p:nvPr/>
        </p:nvSpPr>
        <p:spPr>
          <a:xfrm>
            <a:off x="952499" y="2883988"/>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03</a:t>
            </a:r>
            <a:endParaRPr lang="en-US" sz="2400" b="1">
              <a:solidFill>
                <a:schemeClr val="tx1"/>
              </a:solidFill>
            </a:endParaRPr>
          </a:p>
        </p:txBody>
      </p:sp>
      <p:sp>
        <p:nvSpPr>
          <p:cNvPr id="12" name="Rectangle 11">
            <a:hlinkClick r:id="" action="ppaction://noaction"/>
            <a:extLst>
              <a:ext uri="{FF2B5EF4-FFF2-40B4-BE49-F238E27FC236}">
                <a16:creationId xmlns:a16="http://schemas.microsoft.com/office/drawing/2014/main" id="{AD447CBB-7CF4-355B-D68F-00C32504D9B9}"/>
              </a:ext>
            </a:extLst>
          </p:cNvPr>
          <p:cNvSpPr/>
          <p:nvPr/>
        </p:nvSpPr>
        <p:spPr>
          <a:xfrm>
            <a:off x="1892856" y="2215405"/>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Introduction</a:t>
            </a:r>
            <a:endParaRPr lang="en-US" sz="2400">
              <a:solidFill>
                <a:schemeClr val="tx1"/>
              </a:solidFill>
            </a:endParaRPr>
          </a:p>
        </p:txBody>
      </p:sp>
      <p:sp>
        <p:nvSpPr>
          <p:cNvPr id="13" name="Rectangle 12">
            <a:hlinkClick r:id="" action="ppaction://noaction"/>
            <a:extLst>
              <a:ext uri="{FF2B5EF4-FFF2-40B4-BE49-F238E27FC236}">
                <a16:creationId xmlns:a16="http://schemas.microsoft.com/office/drawing/2014/main" id="{8560D460-35DF-B694-E401-E901D2D118C5}"/>
              </a:ext>
            </a:extLst>
          </p:cNvPr>
          <p:cNvSpPr/>
          <p:nvPr/>
        </p:nvSpPr>
        <p:spPr>
          <a:xfrm>
            <a:off x="952499" y="2215405"/>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02</a:t>
            </a:r>
            <a:endParaRPr lang="en-US" sz="2400" b="1">
              <a:solidFill>
                <a:schemeClr val="tx1"/>
              </a:solidFill>
            </a:endParaRPr>
          </a:p>
        </p:txBody>
      </p:sp>
      <p:sp>
        <p:nvSpPr>
          <p:cNvPr id="14" name="Rectangle 13">
            <a:hlinkClick r:id="" action="ppaction://noaction"/>
            <a:extLst>
              <a:ext uri="{FF2B5EF4-FFF2-40B4-BE49-F238E27FC236}">
                <a16:creationId xmlns:a16="http://schemas.microsoft.com/office/drawing/2014/main" id="{68D9659B-30E8-04DA-F143-E4A5ECF70068}"/>
              </a:ext>
            </a:extLst>
          </p:cNvPr>
          <p:cNvSpPr/>
          <p:nvPr/>
        </p:nvSpPr>
        <p:spPr>
          <a:xfrm>
            <a:off x="1892856" y="1546823"/>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Executive Summary</a:t>
            </a:r>
            <a:endParaRPr lang="en-US" sz="2400">
              <a:solidFill>
                <a:schemeClr val="tx1"/>
              </a:solidFill>
            </a:endParaRPr>
          </a:p>
        </p:txBody>
      </p:sp>
      <p:sp>
        <p:nvSpPr>
          <p:cNvPr id="15" name="Rectangle 14">
            <a:hlinkClick r:id="" action="ppaction://noaction"/>
            <a:extLst>
              <a:ext uri="{FF2B5EF4-FFF2-40B4-BE49-F238E27FC236}">
                <a16:creationId xmlns:a16="http://schemas.microsoft.com/office/drawing/2014/main" id="{5DA920DE-EC6E-A97A-825B-A83EF0226A93}"/>
              </a:ext>
            </a:extLst>
          </p:cNvPr>
          <p:cNvSpPr/>
          <p:nvPr/>
        </p:nvSpPr>
        <p:spPr>
          <a:xfrm>
            <a:off x="952499" y="1546823"/>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b="1" kern="1200">
                <a:solidFill>
                  <a:schemeClr val="tx1"/>
                </a:solidFill>
                <a:latin typeface="+mn-lt"/>
                <a:ea typeface="+mn-ea"/>
                <a:cs typeface="+mn-cs"/>
              </a:rPr>
              <a:t>01</a:t>
            </a:r>
            <a:endParaRPr lang="en-US" sz="2400" b="1">
              <a:solidFill>
                <a:schemeClr val="tx1"/>
              </a:solidFill>
            </a:endParaRPr>
          </a:p>
        </p:txBody>
      </p:sp>
    </p:spTree>
    <p:extLst>
      <p:ext uri="{BB962C8B-B14F-4D97-AF65-F5344CB8AC3E}">
        <p14:creationId xmlns:p14="http://schemas.microsoft.com/office/powerpoint/2010/main" val="2512446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4615-0619-ED80-6BAD-7400FE1328B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Success Rate vs. Orbit Type</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53E202EF-E36E-8FAA-FB99-84A4586FB7A5}"/>
              </a:ext>
            </a:extLst>
          </p:cNvPr>
          <p:cNvSpPr>
            <a:spLocks noGrp="1"/>
          </p:cNvSpPr>
          <p:nvPr/>
        </p:nvSpPr>
        <p:spPr>
          <a:xfrm>
            <a:off x="404813" y="1447800"/>
            <a:ext cx="4683075"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a:rPr>
              <a:t>The bar chart of Success Rate vs. Orbit Type shows that the following orbits have the highest (100%) success rate:</a:t>
            </a:r>
          </a:p>
          <a:p>
            <a:endParaRPr lang="en-GB" altLang="en-GB" sz="1600" noProof="1">
              <a:solidFill>
                <a:srgbClr val="000000"/>
              </a:solidFill>
              <a:latin typeface="Georgia"/>
            </a:endParaRPr>
          </a:p>
          <a:p>
            <a:pPr marL="285750" indent="-285750">
              <a:buFont typeface="Arial" panose="020B0604020202020204" pitchFamily="34" charset="0"/>
              <a:buChar char="•"/>
            </a:pPr>
            <a:r>
              <a:rPr lang="en-GB" altLang="en-GB" sz="1600" noProof="1">
                <a:solidFill>
                  <a:srgbClr val="000000"/>
                </a:solidFill>
                <a:latin typeface="Georgia"/>
              </a:rPr>
              <a:t>ES-L1 (Earth-Sun First Lagrangian Point)</a:t>
            </a:r>
          </a:p>
          <a:p>
            <a:pPr marL="285750" indent="-285750">
              <a:buFont typeface="Arial" panose="020B0604020202020204" pitchFamily="34" charset="0"/>
              <a:buChar char="•"/>
            </a:pPr>
            <a:r>
              <a:rPr lang="en-GB" altLang="en-GB" sz="1600" noProof="1">
                <a:solidFill>
                  <a:srgbClr val="000000"/>
                </a:solidFill>
                <a:latin typeface="Georgia"/>
              </a:rPr>
              <a:t>GEO (Geostationary Orbit)</a:t>
            </a:r>
          </a:p>
          <a:p>
            <a:pPr marL="285750" indent="-285750">
              <a:buFont typeface="Arial" panose="020B0604020202020204" pitchFamily="34" charset="0"/>
              <a:buChar char="•"/>
            </a:pPr>
            <a:r>
              <a:rPr lang="en-GB" altLang="en-GB" sz="1600" noProof="1">
                <a:solidFill>
                  <a:srgbClr val="000000"/>
                </a:solidFill>
                <a:latin typeface="Georgia"/>
              </a:rPr>
              <a:t>HEO (High Earth Orbit)</a:t>
            </a:r>
          </a:p>
          <a:p>
            <a:pPr marL="285750" indent="-285750">
              <a:buFont typeface="Arial" panose="020B0604020202020204" pitchFamily="34" charset="0"/>
              <a:buChar char="•"/>
            </a:pPr>
            <a:r>
              <a:rPr lang="en-GB" altLang="en-GB" sz="1600" noProof="1">
                <a:solidFill>
                  <a:srgbClr val="000000"/>
                </a:solidFill>
                <a:latin typeface="Georgia"/>
              </a:rPr>
              <a:t>SSO (Sun-synchronous Orbit)</a:t>
            </a:r>
          </a:p>
          <a:p>
            <a:pPr marL="285750" indent="-285750">
              <a:buFont typeface="Arial" panose="020B0604020202020204" pitchFamily="34" charset="0"/>
              <a:buChar char="•"/>
            </a:pPr>
            <a:endParaRPr lang="en-GB" altLang="en-GB" sz="1600" noProof="1">
              <a:solidFill>
                <a:srgbClr val="000000"/>
              </a:solidFill>
              <a:latin typeface="Georgia"/>
            </a:endParaRPr>
          </a:p>
          <a:p>
            <a:r>
              <a:rPr lang="en-GB" altLang="en-GB" sz="1600" noProof="1">
                <a:solidFill>
                  <a:srgbClr val="000000"/>
                </a:solidFill>
                <a:latin typeface="Georgia"/>
              </a:rPr>
              <a:t>The orbit with the lowest (0%) success rate is:</a:t>
            </a:r>
          </a:p>
          <a:p>
            <a:pPr marL="285750" indent="-285750">
              <a:buFont typeface="Arial" panose="020B0604020202020204" pitchFamily="34" charset="0"/>
              <a:buChar char="•"/>
            </a:pPr>
            <a:r>
              <a:rPr lang="en-GB" altLang="en-GB" sz="1600" noProof="1">
                <a:solidFill>
                  <a:srgbClr val="000000"/>
                </a:solidFill>
                <a:latin typeface="Georgia"/>
              </a:rPr>
              <a:t>SO (Heliocentric Orbit)</a:t>
            </a:r>
          </a:p>
        </p:txBody>
      </p:sp>
      <p:pic>
        <p:nvPicPr>
          <p:cNvPr id="4" name="Picture 3" descr="Chart, bar chart  Description automatically generated">
            <a:extLst>
              <a:ext uri="{FF2B5EF4-FFF2-40B4-BE49-F238E27FC236}">
                <a16:creationId xmlns:a16="http://schemas.microsoft.com/office/drawing/2014/main" id="{A66ED629-15EC-502F-D3CB-F21518B59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0103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CA26-A3B0-17B3-7906-76A036472C96}"/>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Orbit Type vs. flight number</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F4BB54F7-428D-382C-C834-AB10DFA0B881}"/>
              </a:ext>
            </a:extLst>
          </p:cNvPr>
          <p:cNvSpPr>
            <a:spLocks noGrp="1"/>
          </p:cNvSpPr>
          <p:nvPr/>
        </p:nvSpPr>
        <p:spPr>
          <a:xfrm>
            <a:off x="404813" y="1447800"/>
            <a:ext cx="4611067" cy="531927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This scatter plot of Orbit Type vs. Flight number shows a few useful things that the previous plots did not, such as:</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 100% success rate of GEO, HEO, and ES-L1 orbits can be explained by only having 1 flight into the respective orbits. </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 100% success rate in SSO is more impressive, with 5 successful flights.</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There is little relationship between Flight Number and Success Rate for GTO.</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p:txBody>
      </p:sp>
      <p:pic>
        <p:nvPicPr>
          <p:cNvPr id="4" name="Picture 3" descr="Chart, scatter chart  Description automatically generated">
            <a:extLst>
              <a:ext uri="{FF2B5EF4-FFF2-40B4-BE49-F238E27FC236}">
                <a16:creationId xmlns:a16="http://schemas.microsoft.com/office/drawing/2014/main" id="{C5629583-166A-CF7B-4E97-6ED3DBE82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50486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7425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14C5-483E-1349-E903-70953317A230}"/>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ORBIT TYPE VS. PAYLOAD MASS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D9D0BC28-131C-BF0D-DB02-A268E198FB25}"/>
              </a:ext>
            </a:extLst>
          </p:cNvPr>
          <p:cNvSpPr>
            <a:spLocks noGrp="1"/>
          </p:cNvSpPr>
          <p:nvPr/>
        </p:nvSpPr>
        <p:spPr>
          <a:xfrm>
            <a:off x="404813" y="1447800"/>
            <a:ext cx="4827091"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This scatter plot of Orbit Type vs. Payload Mass shows that:</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 following orbit types have more success with heavy payloads:</a:t>
            </a:r>
          </a:p>
          <a:p>
            <a:pPr marL="463550" lvl="1" indent="-285750">
              <a:buFont typeface="Arial" panose="020B0604020202020204" pitchFamily="34" charset="0"/>
              <a:buChar char="•"/>
            </a:pPr>
            <a:r>
              <a:rPr lang="en-GB" altLang="en-GB" sz="1400" dirty="0">
                <a:solidFill>
                  <a:srgbClr val="000000"/>
                </a:solidFill>
                <a:latin typeface="Georgia"/>
              </a:rPr>
              <a:t>PO (although the number of data points is small)</a:t>
            </a:r>
          </a:p>
          <a:p>
            <a:pPr marL="463550" lvl="1" indent="-285750">
              <a:buFont typeface="Arial" panose="020B0604020202020204" pitchFamily="34" charset="0"/>
              <a:buChar char="•"/>
            </a:pPr>
            <a:r>
              <a:rPr lang="en-GB" altLang="en-GB" sz="1400" dirty="0">
                <a:solidFill>
                  <a:srgbClr val="000000"/>
                </a:solidFill>
                <a:latin typeface="Georgia"/>
              </a:rPr>
              <a:t>ISS</a:t>
            </a:r>
          </a:p>
          <a:p>
            <a:pPr marL="463550" lvl="1" indent="-285750">
              <a:buFont typeface="Arial" panose="020B0604020202020204" pitchFamily="34" charset="0"/>
              <a:buChar char="•"/>
            </a:pPr>
            <a:r>
              <a:rPr lang="en-GB" altLang="en-GB" sz="1400" dirty="0">
                <a:solidFill>
                  <a:srgbClr val="000000"/>
                </a:solidFill>
                <a:latin typeface="Georgia"/>
              </a:rPr>
              <a:t>LEO</a:t>
            </a:r>
          </a:p>
          <a:p>
            <a:pPr marL="463550" lvl="1" indent="-285750">
              <a:buClr>
                <a:srgbClr val="188659"/>
              </a:buClr>
              <a:buFont typeface="Arial" panose="020B0604020202020204" pitchFamily="34" charset="0"/>
              <a:buChar char="•"/>
            </a:pPr>
            <a:endParaRPr lang="en-GB" altLang="en-GB" sz="14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For GTO, the relationship between payload mass and success rate is unclear.</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VLEO (Very Low Earth Orbit) launches are associated with heavier payloads, which makes intuitive sense.</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p:txBody>
      </p:sp>
      <p:pic>
        <p:nvPicPr>
          <p:cNvPr id="4" name="Picture 3" descr="Chart, scatter chart  Description automatically generated">
            <a:extLst>
              <a:ext uri="{FF2B5EF4-FFF2-40B4-BE49-F238E27FC236}">
                <a16:creationId xmlns:a16="http://schemas.microsoft.com/office/drawing/2014/main" id="{1212B2C7-7383-DE50-2E6F-07D8B4A43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433274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9657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12E2-5DCE-D356-2FCF-CDCECD52A2A7}"/>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Success Yearly Trend</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F3A31D17-6196-005C-C02E-50DE5E90BDC0}"/>
              </a:ext>
            </a:extLst>
          </p:cNvPr>
          <p:cNvSpPr>
            <a:spLocks noGrp="1"/>
          </p:cNvSpPr>
          <p:nvPr/>
        </p:nvSpPr>
        <p:spPr>
          <a:xfrm>
            <a:off x="404813" y="1434663"/>
            <a:ext cx="5259139" cy="4189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The line chart of yearly average success rate shows that:</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Between 2010 and 2013, all landings were unsuccessful (as the success rate is 0).</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After 2013, the success rate generally increased, despite small dips in 2018 and 2020.</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After 2016, there was always a greater than 50% chance of success.</a:t>
            </a:r>
          </a:p>
        </p:txBody>
      </p:sp>
      <p:pic>
        <p:nvPicPr>
          <p:cNvPr id="4" name="Picture 3" descr="Chart  Description automatically generated with medium confidence">
            <a:extLst>
              <a:ext uri="{FF2B5EF4-FFF2-40B4-BE49-F238E27FC236}">
                <a16:creationId xmlns:a16="http://schemas.microsoft.com/office/drawing/2014/main" id="{D45BF246-1281-5D2B-FCDF-B11E9B074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2286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47B71-47D4-C3F4-5EC2-096079C53AB5}"/>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fontScale="77500" lnSpcReduction="20000"/>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7200" spc="600" dirty="0">
                <a:solidFill>
                  <a:schemeClr val="tx1"/>
                </a:solidFill>
                <a:latin typeface="Georgia"/>
              </a:rPr>
              <a:t>EDA - WITH SQL</a:t>
            </a:r>
          </a:p>
        </p:txBody>
      </p:sp>
    </p:spTree>
    <p:extLst>
      <p:ext uri="{BB962C8B-B14F-4D97-AF65-F5344CB8AC3E}">
        <p14:creationId xmlns:p14="http://schemas.microsoft.com/office/powerpoint/2010/main" val="97865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4AC8-616B-BBF4-8A19-2B3937CCB69B}"/>
              </a:ext>
            </a:extLst>
          </p:cNvPr>
          <p:cNvSpPr>
            <a:spLocks noGrp="1"/>
          </p:cNvSpPr>
          <p:nvPr/>
        </p:nvSpPr>
        <p:spPr>
          <a:xfrm>
            <a:off x="404813" y="188640"/>
            <a:ext cx="10947772" cy="716711"/>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All Launch Site Names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7CA65ADD-6ECE-2ACA-E857-D5A38A9282EA}"/>
              </a:ext>
            </a:extLst>
          </p:cNvPr>
          <p:cNvSpPr>
            <a:spLocks noGrp="1"/>
          </p:cNvSpPr>
          <p:nvPr/>
        </p:nvSpPr>
        <p:spPr>
          <a:xfrm>
            <a:off x="417951" y="1263869"/>
            <a:ext cx="11369237" cy="5595170"/>
          </a:xfrm>
          <a:prstGeom prst="rect">
            <a:avLst/>
          </a:prstGeom>
          <a:solidFill>
            <a:schemeClr val="accent3">
              <a:lumMod val="20000"/>
              <a:lumOff val="80000"/>
            </a:schemeClr>
          </a:solidFill>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a:endParaRPr>
          </a:p>
          <a:p>
            <a:r>
              <a:rPr lang="en-GB" altLang="en-GB" dirty="0">
                <a:solidFill>
                  <a:srgbClr val="000000"/>
                </a:solidFill>
                <a:latin typeface="Georgia"/>
              </a:rPr>
              <a:t>Find the names of the unique launch sites.</a:t>
            </a:r>
            <a:endParaRPr lang="en-GB" altLang="en-GB" dirty="0"/>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dirty="0">
                <a:solidFill>
                  <a:srgbClr val="000000"/>
                </a:solidFill>
                <a:latin typeface="Georgia"/>
              </a:rPr>
              <a:t>The word UNIQUE returns only unique values from the LAUNCH_SITE column of the SPACEXTBL table.</a:t>
            </a:r>
          </a:p>
        </p:txBody>
      </p:sp>
      <p:pic>
        <p:nvPicPr>
          <p:cNvPr id="4" name="Picture 3">
            <a:extLst>
              <a:ext uri="{FF2B5EF4-FFF2-40B4-BE49-F238E27FC236}">
                <a16:creationId xmlns:a16="http://schemas.microsoft.com/office/drawing/2014/main" id="{642F095A-4588-5AC0-814F-BE99C1ABB6FD}"/>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6" name="Picture 5" descr="Graphical user interface, application  Description automatically generated">
            <a:extLst>
              <a:ext uri="{FF2B5EF4-FFF2-40B4-BE49-F238E27FC236}">
                <a16:creationId xmlns:a16="http://schemas.microsoft.com/office/drawing/2014/main" id="{33A94F14-632C-7F80-CB1B-DD4D4DC761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6">
            <a:extLst>
              <a:ext uri="{FF2B5EF4-FFF2-40B4-BE49-F238E27FC236}">
                <a16:creationId xmlns:a16="http://schemas.microsoft.com/office/drawing/2014/main" id="{E329ACC9-601B-DF28-E07A-3E2E75509BEA}"/>
              </a:ext>
            </a:extLst>
          </p:cNvPr>
          <p:cNvSpPr/>
          <p:nvPr/>
        </p:nvSpPr>
        <p:spPr>
          <a:xfrm>
            <a:off x="8473917" y="3188474"/>
            <a:ext cx="972206" cy="4861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extLst>
      <p:ext uri="{BB962C8B-B14F-4D97-AF65-F5344CB8AC3E}">
        <p14:creationId xmlns:p14="http://schemas.microsoft.com/office/powerpoint/2010/main" val="2638572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E287-7C3A-3D01-1828-B454CCF3A409}"/>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Site Names Begin with 'CCA'</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AC306AB3-E196-496D-F8EF-CC0294A07495}"/>
              </a:ext>
            </a:extLst>
          </p:cNvPr>
          <p:cNvSpPr>
            <a:spLocks noGrp="1"/>
          </p:cNvSpPr>
          <p:nvPr/>
        </p:nvSpPr>
        <p:spPr>
          <a:xfrm>
            <a:off x="391677" y="1447800"/>
            <a:ext cx="11419323" cy="5227308"/>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a:endParaRPr>
          </a:p>
          <a:p>
            <a:r>
              <a:rPr lang="en-GB" altLang="en-GB" dirty="0">
                <a:solidFill>
                  <a:srgbClr val="000000"/>
                </a:solidFill>
                <a:latin typeface="Georgia"/>
              </a:rPr>
              <a:t>Find 5 records where launch sites begin with ‘CCA’.</a:t>
            </a:r>
            <a:endParaRPr lang="en-GB" altLang="en-GB" dirty="0"/>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dirty="0">
                <a:solidFill>
                  <a:srgbClr val="000000"/>
                </a:solidFill>
                <a:latin typeface="Georgia"/>
              </a:rPr>
              <a:t>LIMIT 5 fetches only 5 records, and the LIKE keyword is used with the wild card ‘CCA%’ to retrieve string values beginning with ‘CCA’. </a:t>
            </a:r>
          </a:p>
          <a:p>
            <a:endParaRPr lang="en-GB" altLang="en-GB" dirty="0">
              <a:solidFill>
                <a:srgbClr val="000000"/>
              </a:solidFill>
              <a:latin typeface="Georgia"/>
            </a:endParaRPr>
          </a:p>
        </p:txBody>
      </p:sp>
      <p:pic>
        <p:nvPicPr>
          <p:cNvPr id="4" name="Picture 3" descr="A picture containing graphical user interface  Description automatically generated">
            <a:extLst>
              <a:ext uri="{FF2B5EF4-FFF2-40B4-BE49-F238E27FC236}">
                <a16:creationId xmlns:a16="http://schemas.microsoft.com/office/drawing/2014/main" id="{EFD3A1C0-EFD4-6461-CB4A-1BB78B176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73450D3E-566A-B4A0-7B2C-1E1CA7FE3273}"/>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D8ABD776-064A-D9FB-12F6-2B1EE2AC0B5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286745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0926-AEBD-8C15-15E6-524190DDFBF3}"/>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Total Payload Mass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764039C3-DF79-BCFD-044D-3B4AB0D4624E}"/>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Calculate the total payload carried by boosters from NASA.</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SUM keyword is used to calculate the total of the LAUNCH column, and the SUM keyword (and the associated condition) filters the results to only boosters from NASA (CRS).</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p:txBody>
      </p:sp>
      <p:pic>
        <p:nvPicPr>
          <p:cNvPr id="4" name="Picture 3" descr="Graphical user interface  Description automatically generated">
            <a:extLst>
              <a:ext uri="{FF2B5EF4-FFF2-40B4-BE49-F238E27FC236}">
                <a16:creationId xmlns:a16="http://schemas.microsoft.com/office/drawing/2014/main" id="{991DDFB7-248A-E8D9-702C-68A653B14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8395388E-9E95-C704-67E1-25EA627F457E}"/>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78306F84-18CE-B865-A841-276EF416B3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67179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703-5C7A-32A8-3B2C-1B2F60F6DFF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Average Payload Mass by F9 v1.1</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3870B90E-5D0B-85B3-D4F2-A8657ABA6252}"/>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Calculate the average payload mass carried by booster version F9 v1.1.</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AVG keyword is used to calculate the average of the PAYLOAD_MASS__KG_</a:t>
            </a:r>
            <a:r>
              <a:rPr lang="en-GB" altLang="en-GB" dirty="0">
                <a:solidFill>
                  <a:srgbClr val="000000"/>
                </a:solidFill>
                <a:latin typeface="Georgia"/>
              </a:rPr>
              <a:t> </a:t>
            </a:r>
            <a:r>
              <a:rPr lang="en-GB" altLang="en-GB">
                <a:solidFill>
                  <a:srgbClr val="000000"/>
                </a:solidFill>
                <a:latin typeface="Georgia"/>
              </a:rPr>
              <a:t>column, and the WHERE</a:t>
            </a:r>
            <a:r>
              <a:rPr lang="en-GB" altLang="en-GB" dirty="0">
                <a:solidFill>
                  <a:srgbClr val="000000"/>
                </a:solidFill>
                <a:latin typeface="Georgia"/>
              </a:rPr>
              <a:t> </a:t>
            </a:r>
            <a:r>
              <a:rPr lang="en-GB" altLang="en-GB">
                <a:solidFill>
                  <a:srgbClr val="000000"/>
                </a:solidFill>
                <a:latin typeface="Georgia"/>
              </a:rPr>
              <a:t>keyword (and the associated condition) filters the results to only the F9 v1.1 booster version.</a:t>
            </a:r>
          </a:p>
          <a:p>
            <a:endParaRPr lang="en-GB" altLang="en-GB" dirty="0">
              <a:solidFill>
                <a:srgbClr val="000000"/>
              </a:solidFill>
              <a:latin typeface="Georgia"/>
            </a:endParaRPr>
          </a:p>
        </p:txBody>
      </p:sp>
      <p:pic>
        <p:nvPicPr>
          <p:cNvPr id="4" name="Picture 3">
            <a:extLst>
              <a:ext uri="{FF2B5EF4-FFF2-40B4-BE49-F238E27FC236}">
                <a16:creationId xmlns:a16="http://schemas.microsoft.com/office/drawing/2014/main" id="{1D61B4C8-5399-7EE6-5C99-CB16E01EC3EA}"/>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4" descr="Graphical user interface, application  Description automatically generated">
            <a:extLst>
              <a:ext uri="{FF2B5EF4-FFF2-40B4-BE49-F238E27FC236}">
                <a16:creationId xmlns:a16="http://schemas.microsoft.com/office/drawing/2014/main" id="{483D023C-3649-EC3B-39A9-CAFB8801F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Arrow: Right 5">
            <a:extLst>
              <a:ext uri="{FF2B5EF4-FFF2-40B4-BE49-F238E27FC236}">
                <a16:creationId xmlns:a16="http://schemas.microsoft.com/office/drawing/2014/main" id="{E282C08B-5234-82B8-102C-F6FB3AE31380}"/>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4199621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E56E-0D36-F141-4460-4C880E7731B7}"/>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FIRST SUCCESSFUL GROUND LANDING DATE</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877DD2E7-7B5D-BBC9-0BC4-7E01FC3EBE07}"/>
              </a:ext>
            </a:extLst>
          </p:cNvPr>
          <p:cNvSpPr>
            <a:spLocks noGrp="1"/>
          </p:cNvSpPr>
          <p:nvPr/>
        </p:nvSpPr>
        <p:spPr>
          <a:xfrm>
            <a:off x="404813" y="1447800"/>
            <a:ext cx="11406187" cy="530613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a:endParaRPr>
          </a:p>
          <a:p>
            <a:r>
              <a:rPr lang="en-GB" altLang="en-GB" dirty="0">
                <a:solidFill>
                  <a:srgbClr val="000000"/>
                </a:solidFill>
                <a:latin typeface="Georgia"/>
              </a:rPr>
              <a:t>Find the dates of the first successful landing outcome on ground pad.</a:t>
            </a:r>
            <a:endParaRPr lang="en-GB" altLang="en-GB" dirty="0"/>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dirty="0">
                <a:solidFill>
                  <a:srgbClr val="000000"/>
                </a:solidFill>
                <a:latin typeface="Georgia"/>
              </a:rPr>
              <a:t>The MIN keyword is used to calculate the minimum of the DATE column, i.e. the first date, and the WHERE keyword (and the associated condition) filters the results to only the successful ground pad landings.</a:t>
            </a:r>
          </a:p>
          <a:p>
            <a:endParaRPr lang="en-GB" altLang="en-GB" dirty="0">
              <a:solidFill>
                <a:srgbClr val="000000"/>
              </a:solidFill>
              <a:latin typeface="Georgia"/>
            </a:endParaRPr>
          </a:p>
        </p:txBody>
      </p:sp>
      <p:pic>
        <p:nvPicPr>
          <p:cNvPr id="4" name="Picture 3" descr="Graphical user interface, text, application  Description automatically generated">
            <a:extLst>
              <a:ext uri="{FF2B5EF4-FFF2-40B4-BE49-F238E27FC236}">
                <a16:creationId xmlns:a16="http://schemas.microsoft.com/office/drawing/2014/main" id="{CEC827C2-6A5D-8526-0DB2-00A564F6E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252A3486-56BB-5934-41F9-69B319474E8F}"/>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C64446BD-DBC8-56CE-F271-CC1C7A98501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942029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Description automatically generated with medium confidence">
            <a:extLst>
              <a:ext uri="{FF2B5EF4-FFF2-40B4-BE49-F238E27FC236}">
                <a16:creationId xmlns:a16="http://schemas.microsoft.com/office/drawing/2014/main" id="{3A850552-6CE2-BDDE-CE2D-6882F9DB8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6766" y="3458853"/>
            <a:ext cx="2510049" cy="264302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re 6">
            <a:extLst>
              <a:ext uri="{FF2B5EF4-FFF2-40B4-BE49-F238E27FC236}">
                <a16:creationId xmlns:a16="http://schemas.microsoft.com/office/drawing/2014/main" id="{E934BD44-1B38-D21B-325B-7C31FE0F43AE}"/>
              </a:ext>
            </a:extLst>
          </p:cNvPr>
          <p:cNvSpPr>
            <a:spLocks noGrp="1"/>
          </p:cNvSpPr>
          <p:nvPr/>
        </p:nvSpPr>
        <p:spPr>
          <a:xfrm>
            <a:off x="404813" y="188640"/>
            <a:ext cx="4497987"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chemeClr val="tx1"/>
                </a:solidFill>
                <a:latin typeface="Georgia"/>
              </a:rPr>
              <a:t>EXECUTIVE SUMMARY</a:t>
            </a:r>
          </a:p>
        </p:txBody>
      </p:sp>
      <p:sp>
        <p:nvSpPr>
          <p:cNvPr id="5" name="Espace réservé du texte 8">
            <a:extLst>
              <a:ext uri="{FF2B5EF4-FFF2-40B4-BE49-F238E27FC236}">
                <a16:creationId xmlns:a16="http://schemas.microsoft.com/office/drawing/2014/main" id="{C104F578-6D73-F4C6-C54E-188DA9E76A5D}"/>
              </a:ext>
            </a:extLst>
          </p:cNvPr>
          <p:cNvSpPr>
            <a:spLocks noGrp="1"/>
          </p:cNvSpPr>
          <p:nvPr/>
        </p:nvSpPr>
        <p:spPr>
          <a:xfrm>
            <a:off x="404813" y="1224925"/>
            <a:ext cx="5688399" cy="587059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i="0" dirty="0">
                <a:solidFill>
                  <a:schemeClr val="tx1"/>
                </a:solidFill>
                <a:effectLst/>
                <a:latin typeface="Georgia"/>
              </a:rPr>
              <a:t>Summary of Methodologies:</a:t>
            </a:r>
            <a:endParaRPr lang="en-US" dirty="0">
              <a:solidFill>
                <a:schemeClr val="tx1"/>
              </a:solidFill>
              <a:latin typeface="Trade Gothic Next Light"/>
            </a:endParaRPr>
          </a:p>
          <a:p>
            <a:r>
              <a:rPr lang="en-GB" altLang="en-GB" sz="1800" i="0" dirty="0">
                <a:solidFill>
                  <a:schemeClr val="tx1"/>
                </a:solidFill>
                <a:effectLst/>
                <a:latin typeface="Georgia"/>
              </a:rPr>
              <a:t>This project follows </a:t>
            </a:r>
            <a:r>
              <a:rPr lang="en-GB" altLang="en-GB" sz="1800" dirty="0">
                <a:solidFill>
                  <a:schemeClr val="tx1"/>
                </a:solidFill>
                <a:latin typeface="Georgia"/>
              </a:rPr>
              <a:t>these </a:t>
            </a:r>
            <a:r>
              <a:rPr lang="en-GB" altLang="en-GB" sz="1800" i="0" dirty="0">
                <a:solidFill>
                  <a:schemeClr val="tx1"/>
                </a:solidFill>
                <a:effectLst/>
                <a:latin typeface="Georgia"/>
              </a:rPr>
              <a:t>steps:</a:t>
            </a:r>
            <a:r>
              <a:rPr lang="en-GB" altLang="en-GB" sz="1800" dirty="0">
                <a:solidFill>
                  <a:schemeClr val="tx1"/>
                </a:solidFill>
                <a:latin typeface="Georgia"/>
              </a:rPr>
              <a:t> </a:t>
            </a:r>
            <a:endParaRPr lang="en-US" dirty="0">
              <a:solidFill>
                <a:schemeClr val="tx1"/>
              </a:solidFill>
            </a:endParaRPr>
          </a:p>
          <a:p>
            <a:pPr marL="819150" lvl="2" indent="-457200"/>
            <a:r>
              <a:rPr lang="en-GB" altLang="en-GB" i="0" dirty="0">
                <a:solidFill>
                  <a:schemeClr val="tx1"/>
                </a:solidFill>
                <a:effectLst/>
                <a:latin typeface="Georgia"/>
              </a:rPr>
              <a:t>Data Collection</a:t>
            </a:r>
          </a:p>
          <a:p>
            <a:pPr marL="819150" lvl="2" indent="-457200"/>
            <a:r>
              <a:rPr lang="en-GB" altLang="en-GB" dirty="0">
                <a:solidFill>
                  <a:schemeClr val="tx1"/>
                </a:solidFill>
                <a:latin typeface="Georgia"/>
              </a:rPr>
              <a:t>Data Wrangling </a:t>
            </a:r>
            <a:endParaRPr lang="en-GB" altLang="en-GB" i="0" dirty="0">
              <a:solidFill>
                <a:schemeClr val="tx1"/>
              </a:solidFill>
              <a:effectLst/>
              <a:latin typeface="Georgia"/>
            </a:endParaRPr>
          </a:p>
          <a:p>
            <a:pPr marL="819150" lvl="2" indent="-457200"/>
            <a:r>
              <a:rPr lang="en-GB" altLang="en-GB" i="0" dirty="0">
                <a:solidFill>
                  <a:schemeClr val="tx1"/>
                </a:solidFill>
                <a:effectLst/>
                <a:latin typeface="Georgia"/>
              </a:rPr>
              <a:t>Exploratory Data Analysis</a:t>
            </a:r>
          </a:p>
          <a:p>
            <a:pPr marL="819150" lvl="2" indent="-457200"/>
            <a:r>
              <a:rPr lang="en-GB" altLang="en-GB" dirty="0">
                <a:solidFill>
                  <a:schemeClr val="tx1"/>
                </a:solidFill>
                <a:latin typeface="Georgia"/>
              </a:rPr>
              <a:t>Interactive Visual Analytics</a:t>
            </a:r>
          </a:p>
          <a:p>
            <a:pPr marL="819150" lvl="2" indent="-457200"/>
            <a:r>
              <a:rPr lang="en-GB" altLang="en-GB" i="0" dirty="0">
                <a:solidFill>
                  <a:schemeClr val="tx1"/>
                </a:solidFill>
                <a:effectLst/>
                <a:latin typeface="Georgia"/>
              </a:rPr>
              <a:t>Predictive Analysis (Classification)</a:t>
            </a:r>
          </a:p>
          <a:p>
            <a:pPr lvl="2" indent="0">
              <a:buClr>
                <a:srgbClr val="A3A300"/>
              </a:buClr>
            </a:pPr>
            <a:endParaRPr lang="en-GB" altLang="en-GB" dirty="0">
              <a:solidFill>
                <a:schemeClr val="tx1"/>
              </a:solidFill>
              <a:latin typeface="Georgia"/>
            </a:endParaRPr>
          </a:p>
          <a:p>
            <a:r>
              <a:rPr lang="en-GB" altLang="en-GB" dirty="0">
                <a:solidFill>
                  <a:schemeClr val="tx1"/>
                </a:solidFill>
                <a:latin typeface="Georgia"/>
              </a:rPr>
              <a:t>Summary of Results:</a:t>
            </a:r>
            <a:endParaRPr lang="en-GB" altLang="en-GB" dirty="0">
              <a:solidFill>
                <a:schemeClr val="tx1"/>
              </a:solidFill>
            </a:endParaRPr>
          </a:p>
          <a:p>
            <a:r>
              <a:rPr lang="en-GB" altLang="en-GB" sz="1800" i="0" dirty="0">
                <a:solidFill>
                  <a:schemeClr val="tx1"/>
                </a:solidFill>
                <a:effectLst/>
                <a:latin typeface="Georgia"/>
              </a:rPr>
              <a:t>This project produced the following outputs and visualizations:</a:t>
            </a:r>
            <a:endParaRPr lang="en-GB" altLang="en-GB" dirty="0">
              <a:solidFill>
                <a:schemeClr val="tx1"/>
              </a:solidFill>
              <a:latin typeface="Georgia"/>
            </a:endParaRPr>
          </a:p>
          <a:p>
            <a:endParaRPr lang="en-GB" altLang="en-GB" sz="1800" dirty="0">
              <a:solidFill>
                <a:schemeClr val="tx1"/>
              </a:solidFill>
              <a:latin typeface="Georgia"/>
            </a:endParaRPr>
          </a:p>
          <a:p>
            <a:pPr marL="819150" lvl="2" indent="-457200">
              <a:buFont typeface="+mj-lt"/>
              <a:buAutoNum type="arabicPeriod"/>
            </a:pPr>
            <a:r>
              <a:rPr lang="en-GB" altLang="en-GB" i="0" dirty="0">
                <a:solidFill>
                  <a:schemeClr val="tx1"/>
                </a:solidFill>
                <a:effectLst/>
                <a:latin typeface="Georgia"/>
              </a:rPr>
              <a:t>Exploratory Data Analysis (EDA) results</a:t>
            </a:r>
            <a:r>
              <a:rPr lang="en-GB" altLang="en-GB" dirty="0">
                <a:solidFill>
                  <a:schemeClr val="tx1"/>
                </a:solidFill>
                <a:latin typeface="Georgia"/>
              </a:rPr>
              <a:t> </a:t>
            </a:r>
            <a:endParaRPr lang="en-GB" altLang="en-GB" i="0" dirty="0">
              <a:solidFill>
                <a:schemeClr val="tx1"/>
              </a:solidFill>
              <a:effectLst/>
              <a:latin typeface="Georgia"/>
            </a:endParaRPr>
          </a:p>
          <a:p>
            <a:pPr marL="819150" lvl="2" indent="-457200">
              <a:buFont typeface="+mj-lt"/>
              <a:buAutoNum type="arabicPeriod"/>
            </a:pPr>
            <a:r>
              <a:rPr lang="en-GB" altLang="en-GB" i="0" dirty="0">
                <a:solidFill>
                  <a:schemeClr val="tx1"/>
                </a:solidFill>
                <a:effectLst/>
                <a:latin typeface="Georgia"/>
              </a:rPr>
              <a:t>Geospatial analytics</a:t>
            </a:r>
          </a:p>
          <a:p>
            <a:pPr marL="819150" lvl="2" indent="-457200">
              <a:buFont typeface="+mj-lt"/>
              <a:buAutoNum type="arabicPeriod"/>
            </a:pPr>
            <a:r>
              <a:rPr lang="en-GB" altLang="en-GB" dirty="0">
                <a:solidFill>
                  <a:schemeClr val="tx1"/>
                </a:solidFill>
                <a:latin typeface="Georgia"/>
              </a:rPr>
              <a:t>Interactive dashboard</a:t>
            </a:r>
          </a:p>
          <a:p>
            <a:pPr marL="819150" lvl="2" indent="-457200">
              <a:buFont typeface="+mj-lt"/>
              <a:buAutoNum type="arabicPeriod"/>
            </a:pPr>
            <a:r>
              <a:rPr lang="en-GB" altLang="en-GB" i="0" dirty="0">
                <a:solidFill>
                  <a:schemeClr val="tx1"/>
                </a:solidFill>
                <a:effectLst/>
                <a:latin typeface="Georgia"/>
              </a:rPr>
              <a:t>Predictive analysis of classification models</a:t>
            </a:r>
          </a:p>
          <a:p>
            <a:endParaRPr lang="en-GB" altLang="en-GB">
              <a:solidFill>
                <a:schemeClr val="tx1"/>
              </a:solidFill>
              <a:latin typeface="Georgia"/>
            </a:endParaRPr>
          </a:p>
        </p:txBody>
      </p:sp>
      <p:pic>
        <p:nvPicPr>
          <p:cNvPr id="6" name="Picture 5">
            <a:extLst>
              <a:ext uri="{FF2B5EF4-FFF2-40B4-BE49-F238E27FC236}">
                <a16:creationId xmlns:a16="http://schemas.microsoft.com/office/drawing/2014/main" id="{1CE350F3-A2ED-1D67-1B43-65168FBA657C}"/>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B3FDA1A-5E4C-3B84-86E5-E17D22E6D8DB}"/>
              </a:ext>
            </a:extLst>
          </p:cNvPr>
          <p:cNvPicPr>
            <a:picLocks noChangeAspect="1"/>
          </p:cNvPicPr>
          <p:nvPr/>
        </p:nvPicPr>
        <p:blipFill>
          <a:blip r:embed="rId4"/>
          <a:stretch>
            <a:fillRect/>
          </a:stretch>
        </p:blipFill>
        <p:spPr>
          <a:xfrm>
            <a:off x="6415763" y="343452"/>
            <a:ext cx="2337074" cy="2781110"/>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83231EB5-D353-AF3E-B6B1-534015DF7B87}"/>
              </a:ext>
            </a:extLst>
          </p:cNvPr>
          <p:cNvPicPr>
            <a:picLocks noChangeAspect="1"/>
          </p:cNvPicPr>
          <p:nvPr/>
        </p:nvPicPr>
        <p:blipFill rotWithShape="1">
          <a:blip r:embed="rId5"/>
          <a:srcRect l="2893" b="10631"/>
          <a:stretch/>
        </p:blipFill>
        <p:spPr>
          <a:xfrm>
            <a:off x="9146459" y="343452"/>
            <a:ext cx="2520356" cy="278966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Oval 8">
            <a:extLst>
              <a:ext uri="{FF2B5EF4-FFF2-40B4-BE49-F238E27FC236}">
                <a16:creationId xmlns:a16="http://schemas.microsoft.com/office/drawing/2014/main" id="{45CD825C-A452-2262-A66E-BE95F6FC4D04}"/>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p>
        </p:txBody>
      </p:sp>
      <p:sp>
        <p:nvSpPr>
          <p:cNvPr id="10" name="Oval 9">
            <a:extLst>
              <a:ext uri="{FF2B5EF4-FFF2-40B4-BE49-F238E27FC236}">
                <a16:creationId xmlns:a16="http://schemas.microsoft.com/office/drawing/2014/main" id="{A64ACEC3-CC0D-4591-ABE5-ED5FFF8BBA4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sp>
        <p:nvSpPr>
          <p:cNvPr id="11" name="Oval 10">
            <a:extLst>
              <a:ext uri="{FF2B5EF4-FFF2-40B4-BE49-F238E27FC236}">
                <a16:creationId xmlns:a16="http://schemas.microsoft.com/office/drawing/2014/main" id="{301FE11E-2330-C039-F0C6-E6C97F98F0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p>
        </p:txBody>
      </p:sp>
      <p:sp>
        <p:nvSpPr>
          <p:cNvPr id="12" name="Oval 11">
            <a:extLst>
              <a:ext uri="{FF2B5EF4-FFF2-40B4-BE49-F238E27FC236}">
                <a16:creationId xmlns:a16="http://schemas.microsoft.com/office/drawing/2014/main" id="{9488BB07-E1C5-CC17-5741-E05C6F637EA5}"/>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p>
        </p:txBody>
      </p:sp>
    </p:spTree>
    <p:extLst>
      <p:ext uri="{BB962C8B-B14F-4D97-AF65-F5344CB8AC3E}">
        <p14:creationId xmlns:p14="http://schemas.microsoft.com/office/powerpoint/2010/main" val="163026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F0BF-44FD-A4CE-F4EF-1D574A130639}"/>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Successful Drone Ship Landing with Payload between 4000 and 6000</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BF5DF1E2-CF97-7821-9A44-0F623C91C215}"/>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List the names of boosters which have successfully landed on drone ship and had payload mass greater than 4000 but less than 6000.</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WHERE keyword is used to filter the results to include only those that satisfy both conditions in the brackets (as the AND keyword is also used). The BETWEEN keyword allows for 4000 &lt; x &lt; 6000 values to be selected.</a:t>
            </a:r>
          </a:p>
          <a:p>
            <a:endParaRPr lang="en-GB" altLang="en-GB" dirty="0">
              <a:solidFill>
                <a:srgbClr val="000000"/>
              </a:solidFill>
              <a:latin typeface="Georgia"/>
            </a:endParaRPr>
          </a:p>
        </p:txBody>
      </p:sp>
      <p:pic>
        <p:nvPicPr>
          <p:cNvPr id="4" name="Picture 3" descr="Graphical user interface, text  Description automatically generated">
            <a:extLst>
              <a:ext uri="{FF2B5EF4-FFF2-40B4-BE49-F238E27FC236}">
                <a16:creationId xmlns:a16="http://schemas.microsoft.com/office/drawing/2014/main" id="{8BE72BC7-774D-40C6-33F6-AC020D2063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6DBCC213-EB36-5320-169F-03AA5BF5491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FA77773A-B5E1-7ACE-EF0B-60DC6183FC32}"/>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330920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C7A1-D3D5-12E7-976F-74A2FCA934D2}"/>
              </a:ext>
            </a:extLst>
          </p:cNvPr>
          <p:cNvSpPr>
            <a:spLocks noGrp="1"/>
          </p:cNvSpPr>
          <p:nvPr/>
        </p:nvSpPr>
        <p:spPr>
          <a:xfrm>
            <a:off x="404813" y="188640"/>
            <a:ext cx="11210530"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Total Number of Successful and Failure Mission Outcomes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583F57E2-1A18-1826-B234-2B5E26AE2D84}"/>
              </a:ext>
            </a:extLst>
          </p:cNvPr>
          <p:cNvSpPr>
            <a:spLocks noGrp="1"/>
          </p:cNvSpPr>
          <p:nvPr/>
        </p:nvSpPr>
        <p:spPr>
          <a:xfrm>
            <a:off x="404813" y="1447800"/>
            <a:ext cx="11668945"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Calculate the total number of successful and failure mission outcome.</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COUNT keyword is used to calculate the total number of mission outcomes, and the GROUPBY keyword is also used to group these results by the type of mission outcome.</a:t>
            </a:r>
          </a:p>
        </p:txBody>
      </p:sp>
      <p:pic>
        <p:nvPicPr>
          <p:cNvPr id="4" name="Picture 3" descr="Graphical user interface  Description automatically generated with medium confidence">
            <a:extLst>
              <a:ext uri="{FF2B5EF4-FFF2-40B4-BE49-F238E27FC236}">
                <a16:creationId xmlns:a16="http://schemas.microsoft.com/office/drawing/2014/main" id="{93A5FFE8-7D50-9A96-9723-911C14595C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72" y="2855146"/>
            <a:ext cx="796446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02D02BC2-FCA4-875A-F578-C8003C6E0710}"/>
              </a:ext>
            </a:extLst>
          </p:cNvPr>
          <p:cNvPicPr>
            <a:picLocks noChangeAspect="1"/>
          </p:cNvPicPr>
          <p:nvPr/>
        </p:nvPicPr>
        <p:blipFill>
          <a:blip r:embed="rId3"/>
          <a:stretch>
            <a:fillRect/>
          </a:stretch>
        </p:blipFill>
        <p:spPr>
          <a:xfrm>
            <a:off x="9547615" y="3009558"/>
            <a:ext cx="251112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619156AC-AF4C-4998-13C5-F2BEEAE71EE6}"/>
              </a:ext>
            </a:extLst>
          </p:cNvPr>
          <p:cNvSpPr/>
          <p:nvPr/>
        </p:nvSpPr>
        <p:spPr>
          <a:xfrm>
            <a:off x="8412637" y="3186684"/>
            <a:ext cx="1004682"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952920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E5C3-B9A8-2C4D-8822-09B7F2466868}"/>
              </a:ext>
            </a:extLst>
          </p:cNvPr>
          <p:cNvSpPr>
            <a:spLocks noGrp="1"/>
          </p:cNvSpPr>
          <p:nvPr/>
        </p:nvSpPr>
        <p:spPr>
          <a:xfrm>
            <a:off x="404813" y="188640"/>
            <a:ext cx="10947772" cy="756124"/>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Boosters Carried Maximum Payload</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EDC7B05D-4054-FFE0-EE61-7552F451E1B7}"/>
              </a:ext>
            </a:extLst>
          </p:cNvPr>
          <p:cNvSpPr>
            <a:spLocks noGrp="1"/>
          </p:cNvSpPr>
          <p:nvPr/>
        </p:nvSpPr>
        <p:spPr>
          <a:xfrm>
            <a:off x="404813" y="1447800"/>
            <a:ext cx="9219579" cy="5187895"/>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List the names of the booster which have carried the maximum payload mass.</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A subquery is used here. The SELECT statement within the brackets finds the maximum payload, and this value is used in the WHERE condition. The DISTINCT</a:t>
            </a:r>
            <a:r>
              <a:rPr lang="en-GB" altLang="en-GB" dirty="0">
                <a:solidFill>
                  <a:srgbClr val="000000"/>
                </a:solidFill>
                <a:latin typeface="Georgia"/>
              </a:rPr>
              <a:t> </a:t>
            </a:r>
            <a:r>
              <a:rPr lang="en-GB" altLang="en-GB">
                <a:solidFill>
                  <a:srgbClr val="000000"/>
                </a:solidFill>
                <a:latin typeface="Georgia"/>
              </a:rPr>
              <a:t>keyword is then used to retrieve only distinct /unique booster versions. </a:t>
            </a:r>
          </a:p>
          <a:p>
            <a:endParaRPr lang="en-GB" altLang="en-GB" dirty="0">
              <a:solidFill>
                <a:srgbClr val="000000"/>
              </a:solidFill>
              <a:latin typeface="Georgia"/>
            </a:endParaRPr>
          </a:p>
        </p:txBody>
      </p:sp>
      <p:pic>
        <p:nvPicPr>
          <p:cNvPr id="4" name="Picture 3" descr="Text  Description automatically generated">
            <a:extLst>
              <a:ext uri="{FF2B5EF4-FFF2-40B4-BE49-F238E27FC236}">
                <a16:creationId xmlns:a16="http://schemas.microsoft.com/office/drawing/2014/main" id="{5A395579-F8F3-6BBE-54C6-07C458C5FB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2" y="2606604"/>
            <a:ext cx="7812761" cy="17236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E92EE14C-9D89-4482-231E-00B2915EEA1A}"/>
              </a:ext>
            </a:extLst>
          </p:cNvPr>
          <p:cNvPicPr>
            <a:picLocks noChangeAspect="1"/>
          </p:cNvPicPr>
          <p:nvPr/>
        </p:nvPicPr>
        <p:blipFill>
          <a:blip r:embed="rId3"/>
          <a:stretch>
            <a:fillRect/>
          </a:stretch>
        </p:blipFill>
        <p:spPr>
          <a:xfrm>
            <a:off x="9831819" y="1344672"/>
            <a:ext cx="1797395" cy="436572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87AE6348-5CC9-0D98-A016-6FDAE116544D}"/>
              </a:ext>
            </a:extLst>
          </p:cNvPr>
          <p:cNvSpPr/>
          <p:nvPr/>
        </p:nvSpPr>
        <p:spPr>
          <a:xfrm>
            <a:off x="8412637" y="3186684"/>
            <a:ext cx="978408" cy="5109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3224696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897F-3631-2F58-0B40-A665982D7E8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2015 Launch Records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A28B0055-F7B8-B0B5-0CBF-7F34213D54AB}"/>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noProof="1">
                <a:solidFill>
                  <a:srgbClr val="000000"/>
                </a:solidFill>
                <a:latin typeface="Georgia"/>
              </a:rPr>
              <a:t>List the failed landing_outcomes in drone ship, their booster versions, and launch site names for in year 2015.</a:t>
            </a: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r>
              <a:rPr lang="en-GB" altLang="en-GB" noProof="1">
                <a:solidFill>
                  <a:srgbClr val="000000"/>
                </a:solidFill>
                <a:latin typeface="Georgia"/>
              </a:rPr>
              <a:t>The WHERE keyword is used to filter the results for only failed landing outcomes, AND only for the year of 2015. </a:t>
            </a:r>
          </a:p>
          <a:p>
            <a:endParaRPr lang="en-GB" altLang="en-GB" noProof="1">
              <a:solidFill>
                <a:srgbClr val="000000"/>
              </a:solidFill>
              <a:latin typeface="Georgia"/>
            </a:endParaRPr>
          </a:p>
        </p:txBody>
      </p:sp>
      <p:pic>
        <p:nvPicPr>
          <p:cNvPr id="4" name="Picture 3" descr="A screenshot of a computer  Description automatically generated with medium confidence">
            <a:extLst>
              <a:ext uri="{FF2B5EF4-FFF2-40B4-BE49-F238E27FC236}">
                <a16:creationId xmlns:a16="http://schemas.microsoft.com/office/drawing/2014/main" id="{FDBFC76C-78D3-4CD2-FDB3-72EA78D945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4614FF09-40A4-F3F5-0F66-90E786085505}"/>
              </a:ext>
            </a:extLst>
          </p:cNvPr>
          <p:cNvPicPr>
            <a:picLocks noChangeAspect="1"/>
          </p:cNvPicPr>
          <p:nvPr/>
        </p:nvPicPr>
        <p:blipFill>
          <a:blip r:embed="rId3"/>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113C5078-B76D-D8CA-F3F3-A9026B00DBCC}"/>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617041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3341-1FFF-ADF2-DF7D-BA4665C15E5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Rank Landing Outcomes Between 2010-06-04 and 2017-03-20</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57A91A9D-F9B3-9EA4-912D-4C5186EEEFAF}"/>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Rank the count of landing outcomes (such as Failure (drone ship) or Success (ground pad)) between the date 2010-06-04 and 2017-03-20, in descending order.</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WHERE keyword is used with the BETWEEN keyword to filter the results to dates only within those specified. The results are then grouped and ordered, using the keywords GROUP BY and ORDER BY, respectively, where DESC is used to specify the descending order.</a:t>
            </a:r>
          </a:p>
        </p:txBody>
      </p:sp>
      <p:pic>
        <p:nvPicPr>
          <p:cNvPr id="4" name="Picture 3" descr="Text  Description automatically generated">
            <a:extLst>
              <a:ext uri="{FF2B5EF4-FFF2-40B4-BE49-F238E27FC236}">
                <a16:creationId xmlns:a16="http://schemas.microsoft.com/office/drawing/2014/main" id="{104142E1-756A-C917-A3D1-3BFE5663E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A7A66318-F95A-51EC-548A-52AE0047A637}"/>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070D257C-783B-AB5A-7CB7-A7CB05D56D1A}"/>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282679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BAD9-CE0E-5291-041E-5503FA6ABF46}"/>
              </a:ext>
            </a:extLst>
          </p:cNvPr>
          <p:cNvSpPr>
            <a:spLocks noGrp="1"/>
          </p:cNvSpPr>
          <p:nvPr/>
        </p:nvSpPr>
        <p:spPr>
          <a:xfrm>
            <a:off x="2238807" y="1037799"/>
            <a:ext cx="7714388" cy="3260635"/>
          </a:xfrm>
          <a:prstGeom prst="rect">
            <a:avLst/>
          </a:prstGeom>
        </p:spPr>
        <p:txBody>
          <a:bodyPr vert="horz" lIns="91440" tIns="45720" rIns="91440" bIns="45720" numCol="1" rtlCol="0" anchor="b" anchorCtr="0">
            <a:no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400" spc="600" dirty="0">
                <a:solidFill>
                  <a:schemeClr val="tx1"/>
                </a:solidFill>
                <a:latin typeface="+mj-lt"/>
              </a:rPr>
              <a:t>LAUNCH SITES PROXIMITY ANALYSIS – FOLIUM INTERACTIVE MAP</a:t>
            </a:r>
          </a:p>
        </p:txBody>
      </p:sp>
    </p:spTree>
    <p:extLst>
      <p:ext uri="{BB962C8B-B14F-4D97-AF65-F5344CB8AC3E}">
        <p14:creationId xmlns:p14="http://schemas.microsoft.com/office/powerpoint/2010/main" val="432284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B4A9-0BFB-9AE5-40B4-6C073B0FC74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ALL LAUNCH SITES ON A MAP</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BBC59CB3-A005-8B48-D55D-49C22045BEAD}"/>
              </a:ext>
            </a:extLst>
          </p:cNvPr>
          <p:cNvSpPr>
            <a:spLocks noGrp="1"/>
          </p:cNvSpPr>
          <p:nvPr/>
        </p:nvSpPr>
        <p:spPr>
          <a:xfrm>
            <a:off x="404813" y="4458153"/>
            <a:ext cx="6051227" cy="2129771"/>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All SpaceX launch sites are on coasts of the United States of America, specifically Florida and California. </a:t>
            </a:r>
          </a:p>
          <a:p>
            <a:endParaRPr lang="en-GB" altLang="en-GB" dirty="0">
              <a:solidFill>
                <a:srgbClr val="000000"/>
              </a:solidFill>
              <a:latin typeface="Georgia"/>
            </a:endParaRPr>
          </a:p>
        </p:txBody>
      </p:sp>
      <p:pic>
        <p:nvPicPr>
          <p:cNvPr id="4" name="Picture 3">
            <a:extLst>
              <a:ext uri="{FF2B5EF4-FFF2-40B4-BE49-F238E27FC236}">
                <a16:creationId xmlns:a16="http://schemas.microsoft.com/office/drawing/2014/main" id="{9C65688B-51AB-28C5-4F1C-FEB9A928BFEB}"/>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C02C5E40-75E4-B891-7DFD-9C1AAE8D7FF3}"/>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013501A-C297-70B2-E6E3-06AC75A4B767}"/>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373D4062-FF43-F483-F565-B4B8A118BE87}"/>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8" name="Straight Arrow Connector 7">
            <a:extLst>
              <a:ext uri="{FF2B5EF4-FFF2-40B4-BE49-F238E27FC236}">
                <a16:creationId xmlns:a16="http://schemas.microsoft.com/office/drawing/2014/main" id="{0896F9CB-3393-587A-CD13-15829AD6057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6EA671-9740-F765-FE46-53DBA0CB6BF2}"/>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36796C-9C5A-4A1F-8A8A-29575077A195}"/>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68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1F760-82DF-586E-20D3-5CAC8183C64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SUCCESS/FAILED LAUNCHES FOR EACH SITE</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34A745C0-9478-2BB1-6DD9-01CA90027D40}"/>
              </a:ext>
            </a:extLst>
          </p:cNvPr>
          <p:cNvSpPr>
            <a:spLocks noGrp="1"/>
          </p:cNvSpPr>
          <p:nvPr/>
        </p:nvSpPr>
        <p:spPr>
          <a:xfrm>
            <a:off x="6607174" y="1447801"/>
            <a:ext cx="5203825" cy="2139004"/>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Launches have been grouped into clusters, and annotated with green icons for successful launches, and red icons for failed launches.</a:t>
            </a:r>
          </a:p>
        </p:txBody>
      </p:sp>
      <p:pic>
        <p:nvPicPr>
          <p:cNvPr id="4" name="Picture 3">
            <a:extLst>
              <a:ext uri="{FF2B5EF4-FFF2-40B4-BE49-F238E27FC236}">
                <a16:creationId xmlns:a16="http://schemas.microsoft.com/office/drawing/2014/main" id="{C9CC5381-F36B-43A8-6513-01AF03E3CCE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43FCC7A-9F32-4EC2-72AE-FB681B3E8710}"/>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9CA72312-7558-2BC9-865C-6B63B97546A8}"/>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9B1DC51-11E8-5239-FA54-EBB9973E557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5BF37C8D-236D-C17C-991A-802CEF815F62}"/>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9" name="Straight Arrow Connector 8">
            <a:extLst>
              <a:ext uri="{FF2B5EF4-FFF2-40B4-BE49-F238E27FC236}">
                <a16:creationId xmlns:a16="http://schemas.microsoft.com/office/drawing/2014/main" id="{09091F61-63A3-E260-0CA0-540C4601456E}"/>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83C264-0CD7-051A-A7E2-197286C99621}"/>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3E7D0A-8A08-153B-6995-A98ED4C5DCD3}"/>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936495-8F49-2BF4-20D7-5FC81B1FE26B}"/>
              </a:ext>
            </a:extLst>
          </p:cNvPr>
          <p:cNvSpPr txBox="1"/>
          <p:nvPr/>
        </p:nvSpPr>
        <p:spPr>
          <a:xfrm>
            <a:off x="6663711" y="3586805"/>
            <a:ext cx="4957124"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CCAFS SLC-40 and CCAFS LC-40</a:t>
            </a:r>
          </a:p>
        </p:txBody>
      </p:sp>
      <p:sp>
        <p:nvSpPr>
          <p:cNvPr id="13" name="TextBox 12">
            <a:extLst>
              <a:ext uri="{FF2B5EF4-FFF2-40B4-BE49-F238E27FC236}">
                <a16:creationId xmlns:a16="http://schemas.microsoft.com/office/drawing/2014/main" id="{B519C0CB-DE65-4024-6270-E34A60961635}"/>
              </a:ext>
            </a:extLst>
          </p:cNvPr>
          <p:cNvSpPr txBox="1"/>
          <p:nvPr/>
        </p:nvSpPr>
        <p:spPr>
          <a:xfrm>
            <a:off x="3682611" y="4217798"/>
            <a:ext cx="1420287" cy="646331"/>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KSC LC-39A</a:t>
            </a:r>
          </a:p>
        </p:txBody>
      </p:sp>
      <p:sp>
        <p:nvSpPr>
          <p:cNvPr id="14" name="TextBox 13">
            <a:extLst>
              <a:ext uri="{FF2B5EF4-FFF2-40B4-BE49-F238E27FC236}">
                <a16:creationId xmlns:a16="http://schemas.microsoft.com/office/drawing/2014/main" id="{C4CC30FB-EAAE-117E-D53C-C45DC2A1EBAB}"/>
              </a:ext>
            </a:extLst>
          </p:cNvPr>
          <p:cNvSpPr txBox="1"/>
          <p:nvPr/>
        </p:nvSpPr>
        <p:spPr>
          <a:xfrm>
            <a:off x="529276" y="4012456"/>
            <a:ext cx="1732666"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VAFB SLC-4E</a:t>
            </a:r>
          </a:p>
        </p:txBody>
      </p:sp>
    </p:spTree>
    <p:extLst>
      <p:ext uri="{BB962C8B-B14F-4D97-AF65-F5344CB8AC3E}">
        <p14:creationId xmlns:p14="http://schemas.microsoft.com/office/powerpoint/2010/main" val="2763465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B213-DC23-C47C-68A7-BA87BF6908AA}"/>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PROXIMITY OF LAUNCH SITES TO OTHER POINTS OF INTEREST</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6600B4F2-232B-AEC3-2DB8-97C69DB591C0}"/>
              </a:ext>
            </a:extLst>
          </p:cNvPr>
          <p:cNvSpPr>
            <a:spLocks noGrp="1"/>
          </p:cNvSpPr>
          <p:nvPr/>
        </p:nvSpPr>
        <p:spPr>
          <a:xfrm>
            <a:off x="7968208" y="1196752"/>
            <a:ext cx="3826538" cy="211140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200">
                <a:solidFill>
                  <a:srgbClr val="000000"/>
                </a:solidFill>
                <a:latin typeface="Georgia"/>
              </a:rPr>
              <a:t>Are launch sites in close proximity to railways? </a:t>
            </a:r>
          </a:p>
          <a:p>
            <a:pPr marL="342900" indent="-342900">
              <a:buFont typeface="Arial" panose="020B0604020202020204" pitchFamily="34" charset="0"/>
              <a:buChar char="•"/>
            </a:pPr>
            <a:r>
              <a:rPr lang="en-GB" altLang="en-GB" sz="1200">
                <a:solidFill>
                  <a:srgbClr val="000000"/>
                </a:solidFill>
                <a:latin typeface="Georgia"/>
              </a:rPr>
              <a:t>YES. The coastline is only 0.87 km due East.</a:t>
            </a:r>
          </a:p>
          <a:p>
            <a:r>
              <a:rPr lang="en-GB" altLang="en-GB" sz="1200" b="0">
                <a:solidFill>
                  <a:srgbClr val="000000"/>
                </a:solidFill>
                <a:effectLst/>
                <a:latin typeface="Georgia"/>
              </a:rPr>
              <a:t>Are launch sites in close proximity to highways?</a:t>
            </a:r>
            <a:r>
              <a:rPr lang="en-GB" altLang="en-GB" sz="1200">
                <a:solidFill>
                  <a:srgbClr val="000000"/>
                </a:solidFill>
                <a:latin typeface="Georgia"/>
              </a:rPr>
              <a:t> </a:t>
            </a:r>
            <a:endParaRPr lang="en-GB" altLang="en-GB" sz="1200" b="0">
              <a:solidFill>
                <a:srgbClr val="000000"/>
              </a:solidFill>
              <a:effectLst/>
              <a:latin typeface="Georgia"/>
            </a:endParaRPr>
          </a:p>
          <a:p>
            <a:pPr marL="342900" indent="-342900">
              <a:buFont typeface="Arial" panose="020B0604020202020204" pitchFamily="34" charset="0"/>
              <a:buChar char="•"/>
            </a:pPr>
            <a:r>
              <a:rPr lang="en-GB" altLang="en-GB" sz="1200" b="0">
                <a:solidFill>
                  <a:srgbClr val="000000"/>
                </a:solidFill>
                <a:effectLst/>
                <a:latin typeface="Georgia"/>
              </a:rPr>
              <a:t>YES. </a:t>
            </a:r>
            <a:r>
              <a:rPr lang="en-GB" altLang="en-GB" sz="1200">
                <a:solidFill>
                  <a:srgbClr val="000000"/>
                </a:solidFill>
                <a:latin typeface="Georgia"/>
              </a:rPr>
              <a:t>The nearest highway is only 0.59km away. </a:t>
            </a:r>
          </a:p>
          <a:p>
            <a:r>
              <a:rPr lang="en-GB" altLang="en-GB" sz="1200" b="0">
                <a:solidFill>
                  <a:srgbClr val="000000"/>
                </a:solidFill>
                <a:effectLst/>
                <a:latin typeface="Georgia"/>
              </a:rPr>
              <a:t>Are launch sites in close proximity to railways?</a:t>
            </a:r>
          </a:p>
          <a:p>
            <a:pPr marL="342900" indent="-342900">
              <a:buFont typeface="Arial" panose="020B0604020202020204" pitchFamily="34" charset="0"/>
              <a:buChar char="•"/>
            </a:pPr>
            <a:r>
              <a:rPr lang="en-GB" altLang="en-GB" sz="1200" b="0">
                <a:solidFill>
                  <a:srgbClr val="000000"/>
                </a:solidFill>
                <a:effectLst/>
                <a:latin typeface="Georgia"/>
              </a:rPr>
              <a:t>YES. </a:t>
            </a:r>
            <a:r>
              <a:rPr lang="en-GB" altLang="en-GB" sz="1200">
                <a:solidFill>
                  <a:srgbClr val="000000"/>
                </a:solidFill>
                <a:latin typeface="Georgia"/>
              </a:rPr>
              <a:t>The nearest railway is only 1.29 km away.</a:t>
            </a:r>
          </a:p>
          <a:p>
            <a:r>
              <a:rPr lang="en-GB" altLang="en-GB" sz="1200" b="0">
                <a:solidFill>
                  <a:srgbClr val="000000"/>
                </a:solidFill>
                <a:effectLst/>
                <a:latin typeface="Georgia"/>
              </a:rPr>
              <a:t>Do launch sites keep certain distance away from cities?</a:t>
            </a:r>
            <a:r>
              <a:rPr lang="en-GB" altLang="en-GB" sz="1200">
                <a:solidFill>
                  <a:srgbClr val="000000"/>
                </a:solidFill>
                <a:latin typeface="Georgia"/>
              </a:rPr>
              <a:t> </a:t>
            </a:r>
            <a:endParaRPr lang="en-GB" altLang="en-GB" sz="1200" b="0">
              <a:solidFill>
                <a:srgbClr val="000000"/>
              </a:solidFill>
              <a:effectLst/>
              <a:latin typeface="Georgia"/>
            </a:endParaRPr>
          </a:p>
          <a:p>
            <a:pPr marL="342900" indent="-342900">
              <a:buFont typeface="Arial" panose="020B0604020202020204" pitchFamily="34" charset="0"/>
              <a:buChar char="•"/>
            </a:pPr>
            <a:r>
              <a:rPr lang="en-GB" altLang="en-GB" sz="1200" b="0">
                <a:solidFill>
                  <a:srgbClr val="000000"/>
                </a:solidFill>
                <a:effectLst/>
                <a:latin typeface="Georgia"/>
              </a:rPr>
              <a:t>YES. </a:t>
            </a:r>
            <a:r>
              <a:rPr lang="en-GB" altLang="en-GB" sz="1200">
                <a:solidFill>
                  <a:srgbClr val="000000"/>
                </a:solidFill>
                <a:latin typeface="Georgia"/>
              </a:rPr>
              <a:t>The nearest city is 51.74 km away.</a:t>
            </a:r>
          </a:p>
          <a:p>
            <a:endParaRPr lang="en-GB" altLang="en-GB" dirty="0">
              <a:solidFill>
                <a:srgbClr val="000000"/>
              </a:solidFill>
              <a:latin typeface="Georgia"/>
            </a:endParaRPr>
          </a:p>
        </p:txBody>
      </p:sp>
      <p:pic>
        <p:nvPicPr>
          <p:cNvPr id="4" name="Picture 3">
            <a:extLst>
              <a:ext uri="{FF2B5EF4-FFF2-40B4-BE49-F238E27FC236}">
                <a16:creationId xmlns:a16="http://schemas.microsoft.com/office/drawing/2014/main" id="{E7645078-103B-CBD1-D235-0E8BBC1EEF46}"/>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439E25A6-2D37-E8BD-7C83-066BC0CFB2B7}"/>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6D70C5C1-B941-BA3E-AAB7-0326707048A5}"/>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030AC89E-A321-5501-F173-3B03CD1BF69D}"/>
              </a:ext>
            </a:extLst>
          </p:cNvPr>
          <p:cNvSpPr txBox="1"/>
          <p:nvPr/>
        </p:nvSpPr>
        <p:spPr>
          <a:xfrm>
            <a:off x="479376" y="1163716"/>
            <a:ext cx="3923617"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solidFill>
                  <a:srgbClr val="000000"/>
                </a:solidFill>
                <a:latin typeface="Georgia"/>
              </a:rPr>
              <a:t>Using the CCAFS SLC-40 launch site as an example site, we can understand more about the placement of launch sites.</a:t>
            </a:r>
          </a:p>
        </p:txBody>
      </p:sp>
    </p:spTree>
    <p:extLst>
      <p:ext uri="{BB962C8B-B14F-4D97-AF65-F5344CB8AC3E}">
        <p14:creationId xmlns:p14="http://schemas.microsoft.com/office/powerpoint/2010/main" val="1424576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9C9C-03A2-C916-B886-8D123B7F5998}"/>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fontScale="92500" lnSpcReduction="10000"/>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3600" spc="600" noProof="1">
                <a:solidFill>
                  <a:schemeClr val="tx1"/>
                </a:solidFill>
                <a:latin typeface="+mj-lt"/>
              </a:rPr>
              <a:t>interactive dashboard  - Plotly Dash</a:t>
            </a:r>
          </a:p>
        </p:txBody>
      </p:sp>
    </p:spTree>
    <p:extLst>
      <p:ext uri="{BB962C8B-B14F-4D97-AF65-F5344CB8AC3E}">
        <p14:creationId xmlns:p14="http://schemas.microsoft.com/office/powerpoint/2010/main" val="3348321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1ACBFBA-1A02-C3B7-D41E-0FD3D0B36E38}"/>
              </a:ext>
              <a:ext uri="{C183D7F6-B498-43B3-948B-1728B52AA6E4}">
                <adec:decorative xmlns:adec="http://schemas.microsoft.com/office/drawing/2017/decorative" val="1"/>
              </a:ext>
            </a:extLst>
          </p:cNvPr>
          <p:cNvSpPr/>
          <p:nvPr/>
        </p:nvSpPr>
        <p:spPr>
          <a:xfrm>
            <a:off x="0" y="0"/>
            <a:ext cx="12185837"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Title 12">
            <a:extLst>
              <a:ext uri="{FF2B5EF4-FFF2-40B4-BE49-F238E27FC236}">
                <a16:creationId xmlns:a16="http://schemas.microsoft.com/office/drawing/2014/main" id="{740ED536-0E0A-06E0-9F67-3334DCDB0010}"/>
              </a:ext>
            </a:extLst>
          </p:cNvPr>
          <p:cNvSpPr>
            <a:spLocks noGrp="1"/>
          </p:cNvSpPr>
          <p:nvPr/>
        </p:nvSpPr>
        <p:spPr>
          <a:xfrm>
            <a:off x="680710" y="175502"/>
            <a:ext cx="10947772" cy="403747"/>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b="1" dirty="0">
                <a:solidFill>
                  <a:schemeClr val="tx1"/>
                </a:solidFill>
                <a:latin typeface="Georgia"/>
              </a:rPr>
              <a:t>TABLE OF CONTENTS</a:t>
            </a:r>
          </a:p>
        </p:txBody>
      </p:sp>
      <p:sp>
        <p:nvSpPr>
          <p:cNvPr id="4" name="Text Placeholder 2">
            <a:extLst>
              <a:ext uri="{FF2B5EF4-FFF2-40B4-BE49-F238E27FC236}">
                <a16:creationId xmlns:a16="http://schemas.microsoft.com/office/drawing/2014/main" id="{552E25E4-A784-3F73-C9AE-FF2F1BFCD68A}"/>
              </a:ext>
            </a:extLst>
          </p:cNvPr>
          <p:cNvSpPr>
            <a:spLocks noGrp="1"/>
          </p:cNvSpPr>
          <p:nvPr/>
        </p:nvSpPr>
        <p:spPr>
          <a:xfrm>
            <a:off x="404813" y="767444"/>
            <a:ext cx="11406187" cy="5631769"/>
          </a:xfrm>
          <a:prstGeom prst="rect">
            <a:avLst/>
          </a:prstGeom>
          <a:solidFill>
            <a:schemeClr val="accent3">
              <a:lumMod val="20000"/>
              <a:lumOff val="80000"/>
            </a:schemeClr>
          </a:solidFill>
        </p:spPr>
        <p:txBody>
          <a:bodyPr vert="horz" lIns="0" tIns="0" rIns="0" bIns="0" numCol="2"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ltLang="en-GB" sz="1600" dirty="0">
                <a:solidFill>
                  <a:schemeClr val="tx1"/>
                </a:solidFill>
                <a:latin typeface="Georgia"/>
              </a:rPr>
              <a:t>Data Collection</a:t>
            </a:r>
          </a:p>
          <a:p>
            <a:pPr marL="520700" lvl="1" indent="-342900">
              <a:buFont typeface="Arial" panose="020B0604020202020204" pitchFamily="34" charset="0"/>
              <a:buChar char="•"/>
            </a:pPr>
            <a:r>
              <a:rPr lang="en-GB" altLang="en-GB" sz="1400" dirty="0">
                <a:solidFill>
                  <a:schemeClr val="tx1"/>
                </a:solidFill>
                <a:latin typeface="Georgia"/>
              </a:rPr>
              <a:t>Making GET requests to the SpaceX REST API</a:t>
            </a:r>
          </a:p>
          <a:p>
            <a:pPr marL="520700" lvl="1" indent="-342900">
              <a:buFont typeface="Arial" panose="020B0604020202020204" pitchFamily="34" charset="0"/>
              <a:buChar char="•"/>
            </a:pPr>
            <a:r>
              <a:rPr lang="en-GB" altLang="en-GB" sz="1400" dirty="0">
                <a:solidFill>
                  <a:schemeClr val="tx1"/>
                </a:solidFill>
                <a:latin typeface="Georgia"/>
              </a:rPr>
              <a:t>Web Scraping</a:t>
            </a:r>
            <a:endParaRPr lang="en-GB" altLang="en-GB" sz="1100" dirty="0">
              <a:solidFill>
                <a:schemeClr val="tx1"/>
              </a:solidFill>
              <a:latin typeface="Georgia"/>
            </a:endParaRPr>
          </a:p>
          <a:p>
            <a:pPr marL="342900" indent="-342900">
              <a:buFont typeface="+mj-lt"/>
              <a:buAutoNum type="arabicPeriod"/>
            </a:pPr>
            <a:r>
              <a:rPr lang="en-GB" altLang="en-GB" sz="1600" dirty="0">
                <a:solidFill>
                  <a:schemeClr val="tx1"/>
                </a:solidFill>
                <a:latin typeface="Georgia"/>
              </a:rPr>
              <a:t>Data Wrangling </a:t>
            </a:r>
          </a:p>
          <a:p>
            <a:pPr marL="520700" lvl="1" indent="-342900">
              <a:buFont typeface="Arial" panose="020B0604020202020204" pitchFamily="34" charset="0"/>
              <a:buChar char="•"/>
            </a:pPr>
            <a:r>
              <a:rPr lang="en-GB" altLang="en-GB" sz="1400" dirty="0">
                <a:solidFill>
                  <a:schemeClr val="tx1"/>
                </a:solidFill>
                <a:latin typeface="Georgia"/>
              </a:rPr>
              <a:t>Using the .</a:t>
            </a:r>
            <a:r>
              <a:rPr lang="en-GB" altLang="en-GB" sz="1400" noProof="1">
                <a:solidFill>
                  <a:schemeClr val="tx1"/>
                </a:solidFill>
                <a:latin typeface="Georgia"/>
              </a:rPr>
              <a:t>fillna</a:t>
            </a:r>
            <a:r>
              <a:rPr lang="en-GB" altLang="en-GB" sz="1400" dirty="0">
                <a:solidFill>
                  <a:schemeClr val="tx1"/>
                </a:solidFill>
                <a:latin typeface="Georgia"/>
              </a:rPr>
              <a:t>() method to remove </a:t>
            </a:r>
            <a:r>
              <a:rPr lang="en-GB" altLang="en-GB" sz="1400" dirty="0" err="1">
                <a:solidFill>
                  <a:schemeClr val="tx1"/>
                </a:solidFill>
                <a:latin typeface="Georgia"/>
              </a:rPr>
              <a:t>NaN</a:t>
            </a:r>
            <a:r>
              <a:rPr lang="en-GB" altLang="en-GB" sz="1400" dirty="0">
                <a:solidFill>
                  <a:schemeClr val="tx1"/>
                </a:solidFill>
                <a:latin typeface="Georgia"/>
              </a:rPr>
              <a:t> values</a:t>
            </a:r>
          </a:p>
          <a:p>
            <a:pPr marL="520700" lvl="1" indent="-342900">
              <a:buFont typeface="Arial" panose="020B0604020202020204" pitchFamily="34" charset="0"/>
              <a:buChar char="•"/>
            </a:pPr>
            <a:r>
              <a:rPr lang="en-GB" altLang="en-GB" sz="1400" dirty="0">
                <a:solidFill>
                  <a:schemeClr val="tx1"/>
                </a:solidFill>
                <a:latin typeface="Georgia"/>
              </a:rPr>
              <a:t>Using the </a:t>
            </a:r>
            <a:r>
              <a:rPr lang="en-GB" altLang="en-GB" sz="1400" b="0" dirty="0">
                <a:solidFill>
                  <a:schemeClr val="tx1"/>
                </a:solidFill>
                <a:effectLst/>
                <a:latin typeface="Georgia"/>
              </a:rPr>
              <a:t>.</a:t>
            </a:r>
            <a:r>
              <a:rPr lang="en-GB" altLang="en-GB" sz="1400" b="0" dirty="0" err="1">
                <a:solidFill>
                  <a:schemeClr val="tx1"/>
                </a:solidFill>
                <a:effectLst/>
                <a:latin typeface="Georgia"/>
              </a:rPr>
              <a:t>value_counts</a:t>
            </a:r>
            <a:r>
              <a:rPr lang="en-GB" altLang="en-GB" sz="1400" b="0" dirty="0">
                <a:solidFill>
                  <a:schemeClr val="tx1"/>
                </a:solidFill>
                <a:effectLst/>
                <a:latin typeface="Georgia"/>
              </a:rPr>
              <a:t>()</a:t>
            </a:r>
            <a:r>
              <a:rPr lang="en-GB" altLang="en-GB" sz="1400" dirty="0">
                <a:solidFill>
                  <a:schemeClr val="tx1"/>
                </a:solidFill>
                <a:latin typeface="Georgia"/>
              </a:rPr>
              <a:t> method to determine the following:</a:t>
            </a:r>
          </a:p>
          <a:p>
            <a:pPr marL="704850" lvl="2" indent="-342900"/>
            <a:r>
              <a:rPr lang="en-GB" altLang="en-GB" sz="1200" dirty="0">
                <a:solidFill>
                  <a:schemeClr val="tx1"/>
                </a:solidFill>
                <a:latin typeface="Georgia"/>
              </a:rPr>
              <a:t>Number of launches on each site</a:t>
            </a:r>
          </a:p>
          <a:p>
            <a:pPr marL="704850" lvl="2" indent="-342900"/>
            <a:r>
              <a:rPr lang="en-GB" altLang="en-GB" sz="1200" dirty="0">
                <a:solidFill>
                  <a:schemeClr val="tx1"/>
                </a:solidFill>
                <a:latin typeface="Georgia"/>
              </a:rPr>
              <a:t>Number and occurrence of each orbit</a:t>
            </a:r>
          </a:p>
          <a:p>
            <a:pPr marL="704850" lvl="2" indent="-342900"/>
            <a:r>
              <a:rPr lang="en-GB" altLang="en-GB" sz="1200" dirty="0">
                <a:solidFill>
                  <a:schemeClr val="tx1"/>
                </a:solidFill>
                <a:latin typeface="Georgia"/>
              </a:rPr>
              <a:t>Number and occurrence of mission outcome per orbit type</a:t>
            </a:r>
          </a:p>
          <a:p>
            <a:pPr marL="520700" lvl="1" indent="-342900"/>
            <a:r>
              <a:rPr lang="en-GB" altLang="en-GB" sz="1400" dirty="0">
                <a:solidFill>
                  <a:schemeClr val="tx1"/>
                </a:solidFill>
                <a:latin typeface="Georgia"/>
              </a:rPr>
              <a:t>Creating a landing outcome label that shows the following:</a:t>
            </a:r>
          </a:p>
          <a:p>
            <a:pPr marL="704850" lvl="2" indent="-342900"/>
            <a:r>
              <a:rPr lang="en-GB" altLang="en-GB" sz="1200" dirty="0">
                <a:solidFill>
                  <a:schemeClr val="tx1"/>
                </a:solidFill>
                <a:latin typeface="Georgia"/>
              </a:rPr>
              <a:t>0 when the booster did not land successfully</a:t>
            </a:r>
          </a:p>
          <a:p>
            <a:pPr marL="704850" lvl="2" indent="-342900"/>
            <a:r>
              <a:rPr lang="en-GB" altLang="en-GB" sz="1200" dirty="0">
                <a:solidFill>
                  <a:schemeClr val="tx1"/>
                </a:solidFill>
                <a:latin typeface="Georgia"/>
              </a:rPr>
              <a:t>1 when the booster did land successfully</a:t>
            </a:r>
          </a:p>
          <a:p>
            <a:pPr marL="342900" indent="-342900">
              <a:buFont typeface="+mj-lt"/>
              <a:buAutoNum type="arabicPeriod"/>
            </a:pPr>
            <a:r>
              <a:rPr lang="en-GB" altLang="en-GB" sz="1600" dirty="0">
                <a:solidFill>
                  <a:schemeClr val="tx1"/>
                </a:solidFill>
                <a:latin typeface="Georgia"/>
              </a:rPr>
              <a:t>Exploratory Data Analysis</a:t>
            </a:r>
          </a:p>
          <a:p>
            <a:pPr marL="520700" lvl="1" indent="-342900">
              <a:buFont typeface="Arial" panose="020B0604020202020204" pitchFamily="34" charset="0"/>
              <a:buChar char="•"/>
            </a:pPr>
            <a:r>
              <a:rPr lang="en-GB" altLang="en-GB" sz="1400" dirty="0">
                <a:solidFill>
                  <a:schemeClr val="tx1"/>
                </a:solidFill>
                <a:latin typeface="Georgia"/>
              </a:rPr>
              <a:t>Using SQL queries to manipulate and evaluate the SpaceX dataset</a:t>
            </a:r>
          </a:p>
          <a:p>
            <a:pPr marL="520700" lvl="1" indent="-342900">
              <a:buFont typeface="Arial" panose="020B0604020202020204" pitchFamily="34" charset="0"/>
              <a:buChar char="•"/>
            </a:pPr>
            <a:r>
              <a:rPr lang="en-GB" altLang="en-GB" sz="1400" dirty="0">
                <a:solidFill>
                  <a:schemeClr val="tx1"/>
                </a:solidFill>
                <a:latin typeface="Georgia"/>
              </a:rPr>
              <a:t>Using Pandas and Matplotlib to visualize relationships between variables, and determine patterns</a:t>
            </a:r>
          </a:p>
          <a:p>
            <a:pPr marL="342900" indent="-342900">
              <a:buFont typeface="+mj-lt"/>
              <a:buAutoNum type="arabicPeriod"/>
            </a:pPr>
            <a:r>
              <a:rPr lang="en-GB" altLang="en-GB" sz="1600" dirty="0">
                <a:solidFill>
                  <a:schemeClr val="tx1"/>
                </a:solidFill>
                <a:latin typeface="Georgia"/>
              </a:rPr>
              <a:t>Interactive Visual Analytics</a:t>
            </a:r>
          </a:p>
          <a:p>
            <a:pPr marL="520700" lvl="1" indent="-342900">
              <a:buFont typeface="Arial" panose="020B0604020202020204" pitchFamily="34" charset="0"/>
              <a:buChar char="•"/>
            </a:pPr>
            <a:r>
              <a:rPr lang="en-GB" altLang="en-GB" sz="1400" dirty="0">
                <a:solidFill>
                  <a:schemeClr val="tx1"/>
                </a:solidFill>
                <a:latin typeface="Georgia"/>
              </a:rPr>
              <a:t>Geospatial analytics using Folium</a:t>
            </a:r>
          </a:p>
          <a:p>
            <a:pPr marL="520700" lvl="1" indent="-342900">
              <a:buFont typeface="Arial" panose="020B0604020202020204" pitchFamily="34" charset="0"/>
              <a:buChar char="•"/>
            </a:pPr>
            <a:r>
              <a:rPr lang="en-GB" altLang="en-GB" sz="1400" dirty="0">
                <a:solidFill>
                  <a:schemeClr val="tx1"/>
                </a:solidFill>
                <a:latin typeface="Georgia"/>
              </a:rPr>
              <a:t>Creating an interactive dashboard using </a:t>
            </a:r>
            <a:r>
              <a:rPr lang="en-GB" altLang="en-GB" sz="1400" dirty="0" err="1">
                <a:solidFill>
                  <a:schemeClr val="tx1"/>
                </a:solidFill>
                <a:latin typeface="Georgia"/>
              </a:rPr>
              <a:t>Plotly</a:t>
            </a:r>
            <a:r>
              <a:rPr lang="en-GB" altLang="en-GB" sz="1400" dirty="0">
                <a:solidFill>
                  <a:schemeClr val="tx1"/>
                </a:solidFill>
                <a:latin typeface="Georgia"/>
              </a:rPr>
              <a:t> Dash</a:t>
            </a:r>
            <a:endParaRPr lang="en-GB" altLang="en-GB" sz="1600" dirty="0">
              <a:solidFill>
                <a:schemeClr val="tx1"/>
              </a:solidFill>
              <a:latin typeface="Georgia"/>
            </a:endParaRPr>
          </a:p>
          <a:p>
            <a:pPr marL="342900" indent="-342900">
              <a:buFont typeface="+mj-lt"/>
              <a:buAutoNum type="arabicPeriod"/>
            </a:pPr>
            <a:r>
              <a:rPr lang="en-GB" altLang="en-GB" sz="1600" dirty="0">
                <a:solidFill>
                  <a:schemeClr val="tx1"/>
                </a:solidFill>
                <a:latin typeface="Georgia"/>
              </a:rPr>
              <a:t>Data Modelling and Evaluation</a:t>
            </a:r>
          </a:p>
          <a:p>
            <a:pPr marL="520700" lvl="1" indent="-342900">
              <a:buFont typeface="Arial" panose="020B0604020202020204" pitchFamily="34" charset="0"/>
              <a:buChar char="•"/>
            </a:pPr>
            <a:r>
              <a:rPr lang="en-GB" altLang="en-GB" sz="1400" dirty="0">
                <a:solidFill>
                  <a:schemeClr val="tx1"/>
                </a:solidFill>
                <a:latin typeface="Georgia"/>
              </a:rPr>
              <a:t>Using Scikit-Learn to:</a:t>
            </a:r>
          </a:p>
          <a:p>
            <a:pPr marL="704850" lvl="2" indent="-342900"/>
            <a:r>
              <a:rPr lang="en-GB" altLang="en-GB" sz="1200" dirty="0">
                <a:solidFill>
                  <a:schemeClr val="tx1"/>
                </a:solidFill>
                <a:latin typeface="Georgia"/>
              </a:rPr>
              <a:t>Pre-process (standardize) the data</a:t>
            </a:r>
          </a:p>
          <a:p>
            <a:pPr marL="704850" lvl="2" indent="-342900"/>
            <a:r>
              <a:rPr lang="en-GB" altLang="en-GB" sz="1200" dirty="0">
                <a:solidFill>
                  <a:schemeClr val="tx1"/>
                </a:solidFill>
                <a:latin typeface="Georgia"/>
              </a:rPr>
              <a:t>Split the data into training and testing data using </a:t>
            </a:r>
            <a:r>
              <a:rPr lang="en-GB" altLang="en-GB" sz="1200" dirty="0" err="1">
                <a:solidFill>
                  <a:schemeClr val="tx1"/>
                </a:solidFill>
                <a:latin typeface="Georgia"/>
              </a:rPr>
              <a:t>train_test_split</a:t>
            </a:r>
            <a:endParaRPr lang="en-GB" altLang="en-GB" sz="1400" dirty="0">
              <a:solidFill>
                <a:schemeClr val="tx1"/>
              </a:solidFill>
              <a:latin typeface="Georgia"/>
            </a:endParaRPr>
          </a:p>
          <a:p>
            <a:pPr marL="704850" lvl="2" indent="-342900"/>
            <a:r>
              <a:rPr lang="en-GB" altLang="en-GB" sz="1200" dirty="0">
                <a:solidFill>
                  <a:schemeClr val="tx1"/>
                </a:solidFill>
                <a:latin typeface="Georgia"/>
              </a:rPr>
              <a:t>Train different classification models</a:t>
            </a:r>
          </a:p>
          <a:p>
            <a:pPr marL="704850" lvl="2" indent="-342900"/>
            <a:r>
              <a:rPr lang="en-GB" altLang="en-GB" sz="1200" dirty="0">
                <a:solidFill>
                  <a:schemeClr val="tx1"/>
                </a:solidFill>
                <a:latin typeface="Georgia"/>
              </a:rPr>
              <a:t>Find hyperparameters using </a:t>
            </a:r>
            <a:r>
              <a:rPr lang="en-GB" altLang="en-GB" sz="1200" dirty="0" err="1">
                <a:solidFill>
                  <a:schemeClr val="tx1"/>
                </a:solidFill>
                <a:latin typeface="Georgia"/>
              </a:rPr>
              <a:t>GridSearchCV</a:t>
            </a:r>
            <a:endParaRPr lang="en-GB" altLang="en-GB" sz="1200" dirty="0">
              <a:solidFill>
                <a:schemeClr val="tx1"/>
              </a:solidFill>
              <a:latin typeface="Georgia"/>
            </a:endParaRPr>
          </a:p>
          <a:p>
            <a:pPr marL="520700" lvl="1" indent="-342900"/>
            <a:r>
              <a:rPr lang="en-GB" altLang="en-GB" sz="1400" dirty="0">
                <a:solidFill>
                  <a:schemeClr val="tx1"/>
                </a:solidFill>
                <a:latin typeface="Georgia"/>
              </a:rPr>
              <a:t>Plotting confusion matrices for each classification model</a:t>
            </a:r>
          </a:p>
          <a:p>
            <a:pPr marL="520700" lvl="1" indent="-342900"/>
            <a:r>
              <a:rPr lang="en-GB" altLang="en-GB" sz="1400" dirty="0">
                <a:solidFill>
                  <a:schemeClr val="tx1"/>
                </a:solidFill>
                <a:latin typeface="Georgia"/>
              </a:rPr>
              <a:t>Assessing the accuracy of each classification model</a:t>
            </a:r>
          </a:p>
          <a:p>
            <a:endParaRPr lang="en-US" sz="1600" dirty="0">
              <a:solidFill>
                <a:schemeClr val="tx1"/>
              </a:solidFill>
              <a:latin typeface="Georgia"/>
            </a:endParaRPr>
          </a:p>
        </p:txBody>
      </p:sp>
    </p:spTree>
    <p:extLst>
      <p:ext uri="{BB962C8B-B14F-4D97-AF65-F5344CB8AC3E}">
        <p14:creationId xmlns:p14="http://schemas.microsoft.com/office/powerpoint/2010/main" val="2226535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3570D5-761A-9D34-E034-1049649AB6D1}"/>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itle 1">
            <a:extLst>
              <a:ext uri="{FF2B5EF4-FFF2-40B4-BE49-F238E27FC236}">
                <a16:creationId xmlns:a16="http://schemas.microsoft.com/office/drawing/2014/main" id="{D615B1B4-CE38-98D7-7386-A255CCF2EF6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success count for all sites</a:t>
            </a:r>
            <a:endParaRPr lang="en-US">
              <a:solidFill>
                <a:srgbClr val="000000"/>
              </a:solidFill>
              <a:latin typeface="Georgia"/>
            </a:endParaRPr>
          </a:p>
        </p:txBody>
      </p:sp>
      <p:sp>
        <p:nvSpPr>
          <p:cNvPr id="4" name="Text Placeholder 2">
            <a:extLst>
              <a:ext uri="{FF2B5EF4-FFF2-40B4-BE49-F238E27FC236}">
                <a16:creationId xmlns:a16="http://schemas.microsoft.com/office/drawing/2014/main" id="{B8827D7E-D58B-3EE0-5EA8-814B36B2103A}"/>
              </a:ext>
            </a:extLst>
          </p:cNvPr>
          <p:cNvSpPr>
            <a:spLocks noGrp="1"/>
          </p:cNvSpPr>
          <p:nvPr/>
        </p:nvSpPr>
        <p:spPr>
          <a:xfrm>
            <a:off x="8616280" y="1447800"/>
            <a:ext cx="3194720" cy="4616097"/>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The launch site KSC LC-39 A had the most successful launches, with 41.7% of the total successful launches.</a:t>
            </a:r>
          </a:p>
        </p:txBody>
      </p:sp>
    </p:spTree>
    <p:extLst>
      <p:ext uri="{BB962C8B-B14F-4D97-AF65-F5344CB8AC3E}">
        <p14:creationId xmlns:p14="http://schemas.microsoft.com/office/powerpoint/2010/main" val="904312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12A7-607B-BD19-F579-250EB7B06FBE}"/>
              </a:ext>
            </a:extLst>
          </p:cNvPr>
          <p:cNvSpPr>
            <a:spLocks noGrp="1"/>
          </p:cNvSpPr>
          <p:nvPr/>
        </p:nvSpPr>
        <p:spPr>
          <a:xfrm>
            <a:off x="404813" y="188640"/>
            <a:ext cx="10882083" cy="677297"/>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dirty="0">
                <a:solidFill>
                  <a:srgbClr val="000000"/>
                </a:solidFill>
                <a:latin typeface="Georgia"/>
              </a:rPr>
              <a:t>Pie chart for the launch site with highest launch</a:t>
            </a:r>
            <a:endParaRPr lang="en-US" dirty="0">
              <a:solidFill>
                <a:srgbClr val="000000"/>
              </a:solidFill>
              <a:latin typeface="Georgia"/>
            </a:endParaRPr>
          </a:p>
          <a:p>
            <a:r>
              <a:rPr lang="en-GB" altLang="en-GB" dirty="0">
                <a:solidFill>
                  <a:srgbClr val="000000"/>
                </a:solidFill>
                <a:latin typeface="Georgia"/>
              </a:rPr>
              <a:t>success ratio</a:t>
            </a:r>
            <a:endParaRPr lang="en-US" dirty="0">
              <a:solidFill>
                <a:srgbClr val="000000"/>
              </a:solidFill>
              <a:latin typeface="Georgia"/>
            </a:endParaRPr>
          </a:p>
        </p:txBody>
      </p:sp>
      <p:pic>
        <p:nvPicPr>
          <p:cNvPr id="3" name="Picture 2">
            <a:extLst>
              <a:ext uri="{FF2B5EF4-FFF2-40B4-BE49-F238E27FC236}">
                <a16:creationId xmlns:a16="http://schemas.microsoft.com/office/drawing/2014/main" id="{3D57E43A-B8CC-138C-E806-B6444B5416FE}"/>
              </a:ext>
            </a:extLst>
          </p:cNvPr>
          <p:cNvPicPr>
            <a:picLocks noChangeAspect="1"/>
          </p:cNvPicPr>
          <p:nvPr/>
        </p:nvPicPr>
        <p:blipFill>
          <a:blip r:embed="rId2"/>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 Placeholder 2">
            <a:extLst>
              <a:ext uri="{FF2B5EF4-FFF2-40B4-BE49-F238E27FC236}">
                <a16:creationId xmlns:a16="http://schemas.microsoft.com/office/drawing/2014/main" id="{8C96CBB2-9EA7-7AF6-DC75-AA4A50F8C51A}"/>
              </a:ext>
            </a:extLst>
          </p:cNvPr>
          <p:cNvSpPr txBox="1">
            <a:spLocks/>
          </p:cNvSpPr>
          <p:nvPr/>
        </p:nvSpPr>
        <p:spPr>
          <a:xfrm>
            <a:off x="8616280" y="1447800"/>
            <a:ext cx="3194720" cy="4616097"/>
          </a:xfrm>
          <a:prstGeom prst="rect">
            <a:avLst/>
          </a:prstGeom>
        </p:spPr>
        <p:txBody>
          <a:bodyPr vert="horz" lIns="0" tIns="0" rIns="0" bIns="0" numCol="1" rtlCol="0" anchor="ctr">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a:rPr>
              <a:t>The launch site KSC LC-39 A also had the highest rate of successful launches, with a 76.9% success rate.</a:t>
            </a:r>
          </a:p>
        </p:txBody>
      </p:sp>
    </p:spTree>
    <p:extLst>
      <p:ext uri="{BB962C8B-B14F-4D97-AF65-F5344CB8AC3E}">
        <p14:creationId xmlns:p14="http://schemas.microsoft.com/office/powerpoint/2010/main" val="3953151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45090-7612-73E6-FFC4-30D8AF380AFD}"/>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a:extLst>
              <a:ext uri="{FF2B5EF4-FFF2-40B4-BE49-F238E27FC236}">
                <a16:creationId xmlns:a16="http://schemas.microsoft.com/office/drawing/2014/main" id="{8A9E3C62-D6D9-8652-ED64-55736EA87EC7}"/>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le 1">
            <a:extLst>
              <a:ext uri="{FF2B5EF4-FFF2-40B4-BE49-F238E27FC236}">
                <a16:creationId xmlns:a16="http://schemas.microsoft.com/office/drawing/2014/main" id="{08916054-6582-73BB-6808-C738FD853B3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Outcome VS. Payload scatter plot for all sites</a:t>
            </a:r>
            <a:endParaRPr lang="en-US">
              <a:solidFill>
                <a:srgbClr val="000000"/>
              </a:solidFill>
              <a:latin typeface="Georgia"/>
            </a:endParaRPr>
          </a:p>
        </p:txBody>
      </p:sp>
      <p:sp>
        <p:nvSpPr>
          <p:cNvPr id="5" name="Text Placeholder 2">
            <a:extLst>
              <a:ext uri="{FF2B5EF4-FFF2-40B4-BE49-F238E27FC236}">
                <a16:creationId xmlns:a16="http://schemas.microsoft.com/office/drawing/2014/main" id="{26CB9017-E16F-C25D-165B-6331EDE9DF1E}"/>
              </a:ext>
            </a:extLst>
          </p:cNvPr>
          <p:cNvSpPr>
            <a:spLocks noGrp="1"/>
          </p:cNvSpPr>
          <p:nvPr/>
        </p:nvSpPr>
        <p:spPr>
          <a:xfrm>
            <a:off x="404814" y="3894294"/>
            <a:ext cx="5981731" cy="296474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altLang="en-GB" sz="1400" dirty="0">
                <a:solidFill>
                  <a:srgbClr val="000000"/>
                </a:solidFill>
                <a:latin typeface="Georgia"/>
              </a:rPr>
              <a:t>Plotting the launch outcome vs. payload for all sites shows a gap around 4000 kg, so it makes sense to split the data into 2 ranges: </a:t>
            </a:r>
          </a:p>
          <a:p>
            <a:pPr marL="342900" indent="-342900">
              <a:buFont typeface="Arial" panose="020B0604020202020204" pitchFamily="34" charset="0"/>
              <a:buChar char="•"/>
            </a:pPr>
            <a:endParaRPr lang="en-GB" altLang="en-GB" sz="1400" dirty="0">
              <a:solidFill>
                <a:srgbClr val="000000"/>
              </a:solidFill>
              <a:latin typeface="Georgia"/>
            </a:endParaRPr>
          </a:p>
          <a:p>
            <a:pPr marL="520700" lvl="1" indent="-342900">
              <a:buFont typeface="Arial" panose="020B0604020202020204" pitchFamily="34" charset="0"/>
              <a:buChar char="•"/>
            </a:pPr>
            <a:r>
              <a:rPr lang="en-GB" altLang="en-GB" sz="1200" dirty="0">
                <a:solidFill>
                  <a:srgbClr val="000000"/>
                </a:solidFill>
                <a:latin typeface="Georgia"/>
              </a:rPr>
              <a:t>0 – 4000 kg (low payloads)</a:t>
            </a:r>
          </a:p>
          <a:p>
            <a:pPr marL="520700" lvl="1" indent="-342900">
              <a:buFont typeface="Arial" panose="020B0604020202020204" pitchFamily="34" charset="0"/>
              <a:buChar char="•"/>
            </a:pPr>
            <a:r>
              <a:rPr lang="en-GB" altLang="en-GB" sz="1200" dirty="0">
                <a:solidFill>
                  <a:srgbClr val="000000"/>
                </a:solidFill>
                <a:latin typeface="Georgia"/>
              </a:rPr>
              <a:t>4000 – 10000 kg (massive payloads)</a:t>
            </a:r>
          </a:p>
          <a:p>
            <a:pPr marL="520700" lvl="1" indent="-342900">
              <a:buClr>
                <a:srgbClr val="188659"/>
              </a:buClr>
              <a:buFont typeface="Arial" panose="020B0604020202020204" pitchFamily="34" charset="0"/>
              <a:buChar char="•"/>
            </a:pPr>
            <a:endParaRPr lang="en-GB" altLang="en-GB" sz="1200" dirty="0">
              <a:solidFill>
                <a:srgbClr val="000000"/>
              </a:solidFill>
              <a:latin typeface="Georgia"/>
            </a:endParaRPr>
          </a:p>
          <a:p>
            <a:pPr marL="342900" indent="-342900">
              <a:buFont typeface="Arial" panose="020B0604020202020204" pitchFamily="34" charset="0"/>
              <a:buChar char="•"/>
            </a:pPr>
            <a:r>
              <a:rPr lang="en-GB" altLang="en-GB" sz="1400" dirty="0">
                <a:solidFill>
                  <a:srgbClr val="000000"/>
                </a:solidFill>
                <a:latin typeface="Georgia"/>
              </a:rPr>
              <a:t>From these 2 plots, it can be shown that the success for massive payloads is lower than that for low payloads. </a:t>
            </a:r>
          </a:p>
          <a:p>
            <a:pPr marL="342900" indent="-342900">
              <a:buFont typeface="Arial" panose="020B0604020202020204" pitchFamily="34" charset="0"/>
              <a:buChar char="•"/>
            </a:pPr>
            <a:endParaRPr lang="en-GB" altLang="en-GB" sz="1400" dirty="0">
              <a:solidFill>
                <a:srgbClr val="000000"/>
              </a:solidFill>
              <a:latin typeface="Georgia"/>
            </a:endParaRPr>
          </a:p>
          <a:p>
            <a:pPr marL="342900" indent="-342900">
              <a:buFont typeface="Arial" panose="020B0604020202020204" pitchFamily="34" charset="0"/>
              <a:buChar char="•"/>
            </a:pPr>
            <a:r>
              <a:rPr lang="en-GB" altLang="en-GB" sz="1400" dirty="0">
                <a:solidFill>
                  <a:srgbClr val="000000"/>
                </a:solidFill>
                <a:latin typeface="Georgia"/>
              </a:rPr>
              <a:t>It is also worth noting that some booster types (v1.0 and B5) have not been launched with massive payloads. </a:t>
            </a:r>
          </a:p>
          <a:p>
            <a:pPr marL="342900" indent="-342900">
              <a:buFont typeface="Arial" panose="020B0604020202020204" pitchFamily="34" charset="0"/>
              <a:buChar char="•"/>
            </a:pPr>
            <a:endParaRPr lang="en-GB" altLang="en-GB" sz="1400" dirty="0">
              <a:solidFill>
                <a:srgbClr val="000000"/>
              </a:solidFill>
              <a:latin typeface="Georgia"/>
            </a:endParaRPr>
          </a:p>
        </p:txBody>
      </p:sp>
      <p:pic>
        <p:nvPicPr>
          <p:cNvPr id="6" name="Picture 5">
            <a:extLst>
              <a:ext uri="{FF2B5EF4-FFF2-40B4-BE49-F238E27FC236}">
                <a16:creationId xmlns:a16="http://schemas.microsoft.com/office/drawing/2014/main" id="{6B9165EC-EB44-6BEC-971E-F3FD1B166628}"/>
              </a:ext>
            </a:extLst>
          </p:cNvPr>
          <p:cNvPicPr>
            <a:picLocks noChangeAspect="1"/>
          </p:cNvPicPr>
          <p:nvPr/>
        </p:nvPicPr>
        <p:blipFill>
          <a:blip r:embed="rId4"/>
          <a:stretch>
            <a:fillRect/>
          </a:stretch>
        </p:blipFill>
        <p:spPr>
          <a:xfrm>
            <a:off x="402301" y="1126343"/>
            <a:ext cx="5981731" cy="2561720"/>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7" name="Straight Connector 6">
            <a:extLst>
              <a:ext uri="{FF2B5EF4-FFF2-40B4-BE49-F238E27FC236}">
                <a16:creationId xmlns:a16="http://schemas.microsoft.com/office/drawing/2014/main" id="{796EA7E7-D750-2EA0-A403-6538AE52616C}"/>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8B90A73-FD33-036F-42DA-50513C351875}"/>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9" name="Oval 8">
            <a:extLst>
              <a:ext uri="{FF2B5EF4-FFF2-40B4-BE49-F238E27FC236}">
                <a16:creationId xmlns:a16="http://schemas.microsoft.com/office/drawing/2014/main" id="{446E825A-B974-3CBA-724C-596E18BC2773}"/>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0" name="Oval 9">
            <a:extLst>
              <a:ext uri="{FF2B5EF4-FFF2-40B4-BE49-F238E27FC236}">
                <a16:creationId xmlns:a16="http://schemas.microsoft.com/office/drawing/2014/main" id="{0473EF7D-83AD-AE95-B62F-5BD0FA0BC31B}"/>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11" name="Oval 10">
            <a:extLst>
              <a:ext uri="{FF2B5EF4-FFF2-40B4-BE49-F238E27FC236}">
                <a16:creationId xmlns:a16="http://schemas.microsoft.com/office/drawing/2014/main" id="{07999BBC-EC07-4499-844C-F4700EFADB73}"/>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2" name="TextBox 11">
            <a:extLst>
              <a:ext uri="{FF2B5EF4-FFF2-40B4-BE49-F238E27FC236}">
                <a16:creationId xmlns:a16="http://schemas.microsoft.com/office/drawing/2014/main" id="{CEAE3C60-D705-B0B1-B3DC-82901A9D09DB}"/>
              </a:ext>
            </a:extLst>
          </p:cNvPr>
          <p:cNvSpPr txBox="1"/>
          <p:nvPr/>
        </p:nvSpPr>
        <p:spPr>
          <a:xfrm>
            <a:off x="1803749" y="2925918"/>
            <a:ext cx="1031051"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a:rPr>
              <a:t>Low payloads</a:t>
            </a:r>
          </a:p>
        </p:txBody>
      </p:sp>
      <p:sp>
        <p:nvSpPr>
          <p:cNvPr id="13" name="TextBox 12">
            <a:extLst>
              <a:ext uri="{FF2B5EF4-FFF2-40B4-BE49-F238E27FC236}">
                <a16:creationId xmlns:a16="http://schemas.microsoft.com/office/drawing/2014/main" id="{C11682FC-942E-7E53-0836-17B9A1262D91}"/>
              </a:ext>
            </a:extLst>
          </p:cNvPr>
          <p:cNvSpPr txBox="1"/>
          <p:nvPr/>
        </p:nvSpPr>
        <p:spPr>
          <a:xfrm>
            <a:off x="3791744" y="2924488"/>
            <a:ext cx="1271502"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a:rPr>
              <a:t>Massive payloads</a:t>
            </a:r>
          </a:p>
        </p:txBody>
      </p:sp>
    </p:spTree>
    <p:extLst>
      <p:ext uri="{BB962C8B-B14F-4D97-AF65-F5344CB8AC3E}">
        <p14:creationId xmlns:p14="http://schemas.microsoft.com/office/powerpoint/2010/main" val="2024563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E7BE7-AB18-CC4D-0F24-214F81A12898}"/>
              </a:ext>
            </a:extLst>
          </p:cNvPr>
          <p:cNvSpPr>
            <a:spLocks noGrp="1"/>
          </p:cNvSpPr>
          <p:nvPr/>
        </p:nvSpPr>
        <p:spPr>
          <a:xfrm>
            <a:off x="2238807" y="1037799"/>
            <a:ext cx="7714388" cy="3260635"/>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800" spc="600" dirty="0">
                <a:solidFill>
                  <a:schemeClr val="tx1"/>
                </a:solidFill>
                <a:latin typeface="+mj-lt"/>
              </a:rPr>
              <a:t>PREDICTIVE ANALYSIS - CLASSIFICATION</a:t>
            </a:r>
          </a:p>
        </p:txBody>
      </p:sp>
    </p:spTree>
    <p:extLst>
      <p:ext uri="{BB962C8B-B14F-4D97-AF65-F5344CB8AC3E}">
        <p14:creationId xmlns:p14="http://schemas.microsoft.com/office/powerpoint/2010/main" val="3683982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9A8A-F4A3-1F22-83DC-917210BE09BF}"/>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CLASSIFICATION ACCURACY</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2DF0AAE0-3192-8578-29FB-13F7E2153D5A}"/>
              </a:ext>
            </a:extLst>
          </p:cNvPr>
          <p:cNvSpPr>
            <a:spLocks noGrp="1"/>
          </p:cNvSpPr>
          <p:nvPr/>
        </p:nvSpPr>
        <p:spPr>
          <a:xfrm>
            <a:off x="404813" y="1198180"/>
            <a:ext cx="5619179" cy="520103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dirty="0">
                <a:solidFill>
                  <a:srgbClr val="000000"/>
                </a:solidFill>
                <a:latin typeface="Georgia"/>
              </a:rPr>
              <a:t>Plotting the Accuracy Score and Best Score for each classification algorithm produces the following result:</a:t>
            </a:r>
          </a:p>
          <a:p>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The Decision Tree model has the highest classification accuracy</a:t>
            </a:r>
          </a:p>
          <a:p>
            <a:pPr marL="342900" indent="-342900">
              <a:buFont typeface="Arial" panose="020B0604020202020204" pitchFamily="34" charset="0"/>
              <a:buChar char="•"/>
            </a:pPr>
            <a:endParaRPr lang="en-GB" altLang="en-GB" dirty="0">
              <a:solidFill>
                <a:srgbClr val="000000"/>
              </a:solidFill>
              <a:latin typeface="Georgia"/>
            </a:endParaRPr>
          </a:p>
          <a:p>
            <a:pPr marL="520700" lvl="1" indent="-342900">
              <a:buFont typeface="Arial" panose="020B0604020202020204" pitchFamily="34" charset="0"/>
              <a:buChar char="•"/>
            </a:pPr>
            <a:r>
              <a:rPr lang="en-GB" altLang="en-GB" dirty="0">
                <a:solidFill>
                  <a:srgbClr val="000000"/>
                </a:solidFill>
                <a:latin typeface="Georgia"/>
              </a:rPr>
              <a:t>The Accuracy Score is 94.44%</a:t>
            </a:r>
          </a:p>
          <a:p>
            <a:pPr marL="520700" lvl="1" indent="-342900">
              <a:buFont typeface="Arial" panose="020B0604020202020204" pitchFamily="34" charset="0"/>
              <a:buChar char="•"/>
            </a:pPr>
            <a:endParaRPr lang="en-GB" altLang="en-GB" dirty="0">
              <a:solidFill>
                <a:srgbClr val="000000"/>
              </a:solidFill>
              <a:latin typeface="Georgia"/>
            </a:endParaRPr>
          </a:p>
          <a:p>
            <a:pPr marL="520700" lvl="1" indent="-342900">
              <a:buFont typeface="Arial" panose="020B0604020202020204" pitchFamily="34" charset="0"/>
              <a:buChar char="•"/>
            </a:pPr>
            <a:r>
              <a:rPr lang="en-GB" altLang="en-GB" dirty="0">
                <a:solidFill>
                  <a:srgbClr val="000000"/>
                </a:solidFill>
                <a:latin typeface="Georgia"/>
              </a:rPr>
              <a:t>The Best Score is 90.36%</a:t>
            </a:r>
          </a:p>
        </p:txBody>
      </p:sp>
      <p:pic>
        <p:nvPicPr>
          <p:cNvPr id="4" name="Picture 3">
            <a:extLst>
              <a:ext uri="{FF2B5EF4-FFF2-40B4-BE49-F238E27FC236}">
                <a16:creationId xmlns:a16="http://schemas.microsoft.com/office/drawing/2014/main" id="{3E0AC3AC-A8F1-40C1-4D91-B9B3A4A32CE4}"/>
              </a:ext>
            </a:extLst>
          </p:cNvPr>
          <p:cNvPicPr>
            <a:picLocks noChangeAspect="1"/>
          </p:cNvPicPr>
          <p:nvPr/>
        </p:nvPicPr>
        <p:blipFill>
          <a:blip r:embed="rId2"/>
          <a:stretch>
            <a:fillRect/>
          </a:stretch>
        </p:blipFill>
        <p:spPr>
          <a:xfrm>
            <a:off x="652681" y="4931037"/>
            <a:ext cx="4020111" cy="173243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4" descr="Chart, bar chart  Description automatically generated">
            <a:extLst>
              <a:ext uri="{FF2B5EF4-FFF2-40B4-BE49-F238E27FC236}">
                <a16:creationId xmlns:a16="http://schemas.microsoft.com/office/drawing/2014/main" id="{D08634B0-3C81-1E4B-5464-88684A3BC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Chart, bar chart  Description automatically generated">
            <a:extLst>
              <a:ext uri="{FF2B5EF4-FFF2-40B4-BE49-F238E27FC236}">
                <a16:creationId xmlns:a16="http://schemas.microsoft.com/office/drawing/2014/main" id="{0A187988-FBAC-33D4-DEAE-A2E663ADE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72935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9B1D-5E18-99F8-BF67-E480BE2492FB}"/>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Confusion Matrix</a:t>
            </a:r>
          </a:p>
        </p:txBody>
      </p:sp>
      <p:sp>
        <p:nvSpPr>
          <p:cNvPr id="3" name="Text Placeholder 2">
            <a:extLst>
              <a:ext uri="{FF2B5EF4-FFF2-40B4-BE49-F238E27FC236}">
                <a16:creationId xmlns:a16="http://schemas.microsoft.com/office/drawing/2014/main" id="{B17F23AB-A39E-34D3-F298-05D54DEE8D90}"/>
              </a:ext>
            </a:extLst>
          </p:cNvPr>
          <p:cNvSpPr>
            <a:spLocks noGrp="1"/>
          </p:cNvSpPr>
          <p:nvPr/>
        </p:nvSpPr>
        <p:spPr>
          <a:xfrm>
            <a:off x="6528048" y="1447800"/>
            <a:ext cx="5282952"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As shown previously, best performing classification model is the Decision Tree model, with an accuracy of 94.44%. </a:t>
            </a:r>
            <a:endParaRPr lang="en-GB" altLang="en-GB"/>
          </a:p>
          <a:p>
            <a:pPr marL="342900" indent="-342900">
              <a:buFont typeface="Arial" panose="020B0604020202020204" pitchFamily="34" charset="0"/>
              <a:buChar char="•"/>
            </a:pPr>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The other 17 results are correctly classified (5 did not land, 12 did land).</a:t>
            </a:r>
          </a:p>
        </p:txBody>
      </p:sp>
      <p:pic>
        <p:nvPicPr>
          <p:cNvPr id="4" name="Picture 3" descr="Chart  Description automatically generated with medium confidence">
            <a:extLst>
              <a:ext uri="{FF2B5EF4-FFF2-40B4-BE49-F238E27FC236}">
                <a16:creationId xmlns:a16="http://schemas.microsoft.com/office/drawing/2014/main" id="{5317F87F-C279-7D65-8117-89AA95EE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50917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0F4A-7B13-CDCB-C90B-52E1FCEC1993}"/>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6000" spc="600" dirty="0">
                <a:solidFill>
                  <a:schemeClr val="tx1"/>
                </a:solidFill>
                <a:latin typeface="+mj-lt"/>
              </a:rPr>
              <a:t>CONCLUSIONS</a:t>
            </a:r>
          </a:p>
        </p:txBody>
      </p:sp>
    </p:spTree>
    <p:extLst>
      <p:ext uri="{BB962C8B-B14F-4D97-AF65-F5344CB8AC3E}">
        <p14:creationId xmlns:p14="http://schemas.microsoft.com/office/powerpoint/2010/main" val="3381895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ACC7-0002-9386-6B85-EC1CF0DA03F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dirty="0">
                <a:solidFill>
                  <a:srgbClr val="000000"/>
                </a:solidFill>
                <a:latin typeface="Georgia"/>
              </a:rPr>
              <a:t>  CONCLUSIONS</a:t>
            </a:r>
          </a:p>
        </p:txBody>
      </p:sp>
      <p:sp>
        <p:nvSpPr>
          <p:cNvPr id="3" name="Text Placeholder 2">
            <a:extLst>
              <a:ext uri="{FF2B5EF4-FFF2-40B4-BE49-F238E27FC236}">
                <a16:creationId xmlns:a16="http://schemas.microsoft.com/office/drawing/2014/main" id="{22F13940-BCEF-1977-5275-08B7714C9D28}"/>
              </a:ext>
            </a:extLst>
          </p:cNvPr>
          <p:cNvSpPr>
            <a:spLocks noGrp="1"/>
          </p:cNvSpPr>
          <p:nvPr/>
        </p:nvSpPr>
        <p:spPr>
          <a:xfrm>
            <a:off x="404813" y="1211317"/>
            <a:ext cx="8066241" cy="564772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altLang="en-GB" sz="1400" dirty="0">
                <a:solidFill>
                  <a:srgbClr val="000000"/>
                </a:solidFill>
                <a:latin typeface="Georgia"/>
              </a:rPr>
              <a:t>As the number of flights increases, the rate of success at a launch site increases, with most early flights being unsuccessful. I.e. with more experience, the success rate increases.</a:t>
            </a:r>
          </a:p>
          <a:p>
            <a:pPr marL="171450" indent="-171450">
              <a:buFont typeface="Arial" panose="020B0604020202020204" pitchFamily="34" charset="0"/>
              <a:buChar char="•"/>
            </a:pPr>
            <a:endParaRPr lang="en-GB" altLang="en-GB" sz="1400" dirty="0">
              <a:solidFill>
                <a:srgbClr val="000000"/>
              </a:solidFill>
              <a:latin typeface="Georgia"/>
            </a:endParaRPr>
          </a:p>
          <a:p>
            <a:pPr marL="349250" lvl="1" indent="-171450">
              <a:buFont typeface="Arial" panose="020B0604020202020204" pitchFamily="34" charset="0"/>
              <a:buChar char="•"/>
            </a:pPr>
            <a:r>
              <a:rPr lang="en-GB" altLang="en-GB" sz="1200" dirty="0">
                <a:solidFill>
                  <a:srgbClr val="000000"/>
                </a:solidFill>
                <a:latin typeface="Georgia"/>
              </a:rPr>
              <a:t>Between 2010 and 2013, all landings were unsuccessful (as the success rate is 0).</a:t>
            </a:r>
          </a:p>
          <a:p>
            <a:pPr marL="349250" lvl="1" indent="-171450">
              <a:buFont typeface="Arial" panose="020B0604020202020204" pitchFamily="34" charset="0"/>
              <a:buChar char="•"/>
            </a:pPr>
            <a:r>
              <a:rPr lang="en-GB" altLang="en-GB" sz="1200" dirty="0">
                <a:solidFill>
                  <a:srgbClr val="000000"/>
                </a:solidFill>
                <a:latin typeface="Georgia"/>
              </a:rPr>
              <a:t>After 2013, the success rate generally increased, despite small dips in </a:t>
            </a:r>
            <a:r>
              <a:rPr lang="en-GB" altLang="en-GB" sz="1050" dirty="0">
                <a:solidFill>
                  <a:srgbClr val="000000"/>
                </a:solidFill>
                <a:latin typeface="Georgia"/>
              </a:rPr>
              <a:t>2018 and 2020.</a:t>
            </a:r>
          </a:p>
          <a:p>
            <a:pPr marL="349250" lvl="1" indent="-171450">
              <a:buFont typeface="Arial" panose="020B0604020202020204" pitchFamily="34" charset="0"/>
              <a:buChar char="•"/>
            </a:pPr>
            <a:r>
              <a:rPr lang="en-GB" altLang="en-GB" sz="1050" dirty="0">
                <a:solidFill>
                  <a:srgbClr val="000000"/>
                </a:solidFill>
                <a:latin typeface="Georgia"/>
              </a:rPr>
              <a:t>After 2016, there was always a greater than 50% chance of success.</a:t>
            </a:r>
          </a:p>
          <a:p>
            <a:pPr marL="349250" lvl="1" indent="-171450">
              <a:buFont typeface="Arial" panose="020B0604020202020204" pitchFamily="34" charset="0"/>
              <a:buChar char="•"/>
            </a:pPr>
            <a:endParaRPr lang="en-GB" altLang="en-GB" sz="1050" dirty="0">
              <a:solidFill>
                <a:srgbClr val="000000"/>
              </a:solidFill>
              <a:latin typeface="Georgia"/>
            </a:endParaRPr>
          </a:p>
          <a:p>
            <a:pPr marL="171450" indent="-171450">
              <a:buFont typeface="Arial" panose="020B0604020202020204" pitchFamily="34" charset="0"/>
              <a:buChar char="•"/>
            </a:pPr>
            <a:r>
              <a:rPr lang="en-GB" altLang="en-GB" sz="1400" dirty="0">
                <a:solidFill>
                  <a:srgbClr val="000000"/>
                </a:solidFill>
                <a:latin typeface="Georgia"/>
              </a:rPr>
              <a:t>Orbit types ES-L1, GEO, HEO, and SSO, have the highest (100%) success rate.</a:t>
            </a:r>
          </a:p>
          <a:p>
            <a:pPr marL="171450" indent="-171450"/>
            <a:endParaRPr lang="en-GB" altLang="en-GB" sz="1400" dirty="0">
              <a:solidFill>
                <a:srgbClr val="000000"/>
              </a:solidFill>
              <a:latin typeface="Georgia"/>
            </a:endParaRPr>
          </a:p>
          <a:p>
            <a:pPr lvl="2"/>
            <a:r>
              <a:rPr lang="en-GB" altLang="en-GB" sz="1200" dirty="0">
                <a:solidFill>
                  <a:srgbClr val="000000"/>
                </a:solidFill>
                <a:latin typeface="Georgia"/>
              </a:rPr>
              <a:t>The 100% success rate of GEO, HEO, and ES-L1 orbits can be explained by only having 1 flight into the respective orbits. </a:t>
            </a:r>
          </a:p>
          <a:p>
            <a:pPr lvl="2"/>
            <a:r>
              <a:rPr lang="en-GB" altLang="en-GB" sz="1200" dirty="0">
                <a:solidFill>
                  <a:srgbClr val="000000"/>
                </a:solidFill>
                <a:latin typeface="Georgia"/>
              </a:rPr>
              <a:t>The 100% success rate in SSO is more impressive, with 5 successful flights.</a:t>
            </a:r>
          </a:p>
          <a:p>
            <a:pPr lvl="2"/>
            <a:r>
              <a:rPr lang="en-GB" altLang="en-GB" sz="1200" dirty="0">
                <a:solidFill>
                  <a:srgbClr val="000000"/>
                </a:solidFill>
                <a:latin typeface="Georgia"/>
              </a:rPr>
              <a:t>The orbit types PO, ISS, and LEO, have more success with heavy payloads:</a:t>
            </a:r>
          </a:p>
          <a:p>
            <a:pPr lvl="2"/>
            <a:r>
              <a:rPr lang="en-GB" altLang="en-GB" sz="1200" dirty="0">
                <a:solidFill>
                  <a:srgbClr val="000000"/>
                </a:solidFill>
                <a:latin typeface="Georgia"/>
              </a:rPr>
              <a:t>VLEO (Very Low Earth Orbit) launches are associated with heavier payloads, which makes intuitive sense.</a:t>
            </a:r>
          </a:p>
          <a:p>
            <a:pPr lvl="1"/>
            <a:endParaRPr lang="en-GB" altLang="en-GB" sz="1400" dirty="0">
              <a:solidFill>
                <a:srgbClr val="000000"/>
              </a:solidFill>
              <a:latin typeface="Georgia"/>
            </a:endParaRPr>
          </a:p>
          <a:p>
            <a:pPr marL="171450" indent="-171450">
              <a:buFont typeface="Arial" panose="020B0604020202020204" pitchFamily="34" charset="0"/>
              <a:buChar char="•"/>
            </a:pPr>
            <a:r>
              <a:rPr lang="en-GB" altLang="en-GB" sz="1400" dirty="0">
                <a:solidFill>
                  <a:srgbClr val="000000"/>
                </a:solidFill>
                <a:latin typeface="Georgia"/>
              </a:rPr>
              <a:t>The launch site KSC LC-39 A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altLang="en-GB" sz="1400" dirty="0">
              <a:solidFill>
                <a:srgbClr val="000000"/>
              </a:solidFill>
              <a:latin typeface="Georgia"/>
            </a:endParaRPr>
          </a:p>
          <a:p>
            <a:pPr marL="171450" indent="-171450">
              <a:buFont typeface="Arial" panose="020B0604020202020204" pitchFamily="34" charset="0"/>
              <a:buChar char="•"/>
            </a:pPr>
            <a:r>
              <a:rPr lang="en-GB" altLang="en-GB" sz="1400" dirty="0">
                <a:solidFill>
                  <a:srgbClr val="000000"/>
                </a:solidFill>
                <a:latin typeface="Georgia"/>
              </a:rPr>
              <a:t>The success for massive payloads (over 4000kg) is lower than that for low payloads.</a:t>
            </a:r>
          </a:p>
          <a:p>
            <a:pPr marL="171450" indent="-171450">
              <a:buFont typeface="Arial" panose="020B0604020202020204" pitchFamily="34" charset="0"/>
              <a:buChar char="•"/>
            </a:pPr>
            <a:endParaRPr lang="en-GB" altLang="en-GB" sz="1400" dirty="0">
              <a:solidFill>
                <a:srgbClr val="000000"/>
              </a:solidFill>
              <a:latin typeface="Georgia"/>
            </a:endParaRPr>
          </a:p>
          <a:p>
            <a:pPr marL="171450" indent="-171450">
              <a:buFont typeface="Arial" panose="020B0604020202020204" pitchFamily="34" charset="0"/>
              <a:buChar char="•"/>
            </a:pPr>
            <a:r>
              <a:rPr lang="en-GB" altLang="en-GB" sz="1400" dirty="0">
                <a:solidFill>
                  <a:srgbClr val="000000"/>
                </a:solidFill>
                <a:latin typeface="Georgia"/>
              </a:rPr>
              <a:t>The best performing classification model is the Decision Tree model, with an accuracy of 94.44%. </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a:p>
            <a:endParaRPr lang="en-GB" altLang="en-GB" sz="1600" dirty="0">
              <a:solidFill>
                <a:srgbClr val="000000"/>
              </a:solidFill>
              <a:latin typeface="Georgia"/>
            </a:endParaRPr>
          </a:p>
          <a:p>
            <a:endParaRPr lang="en-GB" altLang="en-GB" sz="1600" dirty="0">
              <a:solidFill>
                <a:srgbClr val="000000"/>
              </a:solidFill>
              <a:latin typeface="Georgia"/>
            </a:endParaRPr>
          </a:p>
          <a:p>
            <a:endParaRPr lang="en-GB" altLang="en-GB" sz="1600" dirty="0">
              <a:solidFill>
                <a:srgbClr val="000000"/>
              </a:solidFill>
              <a:latin typeface="Georgia"/>
            </a:endParaRPr>
          </a:p>
          <a:p>
            <a:endParaRPr lang="en-GB" altLang="en-GB" sz="1200" dirty="0">
              <a:solidFill>
                <a:srgbClr val="000000"/>
              </a:solidFill>
              <a:latin typeface="Georgia"/>
            </a:endParaRPr>
          </a:p>
        </p:txBody>
      </p:sp>
      <p:pic>
        <p:nvPicPr>
          <p:cNvPr id="4" name="Picture 3" descr="Chart  Description automatically generated with medium confidence">
            <a:extLst>
              <a:ext uri="{FF2B5EF4-FFF2-40B4-BE49-F238E27FC236}">
                <a16:creationId xmlns:a16="http://schemas.microsoft.com/office/drawing/2014/main" id="{3AD32F46-0C58-EFA4-F7F0-65FF07D1B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5" name="Group 4">
            <a:extLst>
              <a:ext uri="{FF2B5EF4-FFF2-40B4-BE49-F238E27FC236}">
                <a16:creationId xmlns:a16="http://schemas.microsoft.com/office/drawing/2014/main" id="{0A82CAD6-E5A9-E4B3-0D24-CD7A5D6F42FB}"/>
              </a:ext>
            </a:extLst>
          </p:cNvPr>
          <p:cNvGrpSpPr/>
          <p:nvPr/>
        </p:nvGrpSpPr>
        <p:grpSpPr>
          <a:xfrm>
            <a:off x="8471054" y="2719305"/>
            <a:ext cx="3404705" cy="989978"/>
            <a:chOff x="8471054" y="2719305"/>
            <a:chExt cx="3404705" cy="989978"/>
          </a:xfrm>
        </p:grpSpPr>
        <p:pic>
          <p:nvPicPr>
            <p:cNvPr id="10" name="Picture 9" descr="Chart, bar chart  Description automatically generated">
              <a:extLst>
                <a:ext uri="{FF2B5EF4-FFF2-40B4-BE49-F238E27FC236}">
                  <a16:creationId xmlns:a16="http://schemas.microsoft.com/office/drawing/2014/main" id="{04523F46-A779-1D74-2C0B-EC9D8A0F0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474" y="2721361"/>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91FB9698-BF02-E3F3-2D65-1766BCF7C1A2}"/>
                </a:ext>
              </a:extLst>
            </p:cNvPr>
            <p:cNvPicPr>
              <a:picLocks noChangeAspect="1"/>
            </p:cNvPicPr>
            <p:nvPr/>
          </p:nvPicPr>
          <p:blipFill>
            <a:blip r:embed="rId4"/>
            <a:stretch>
              <a:fillRect/>
            </a:stretch>
          </p:blipFill>
          <p:spPr>
            <a:xfrm>
              <a:off x="8471054" y="2719305"/>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6" name="Picture 5">
            <a:extLst>
              <a:ext uri="{FF2B5EF4-FFF2-40B4-BE49-F238E27FC236}">
                <a16:creationId xmlns:a16="http://schemas.microsoft.com/office/drawing/2014/main" id="{1702EFEF-BE21-3FCA-6EC7-399CB440B187}"/>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7" name="Group 6">
            <a:extLst>
              <a:ext uri="{FF2B5EF4-FFF2-40B4-BE49-F238E27FC236}">
                <a16:creationId xmlns:a16="http://schemas.microsoft.com/office/drawing/2014/main" id="{367BA07D-DE79-417E-847C-47679CE6DEFE}"/>
              </a:ext>
            </a:extLst>
          </p:cNvPr>
          <p:cNvGrpSpPr/>
          <p:nvPr/>
        </p:nvGrpSpPr>
        <p:grpSpPr>
          <a:xfrm>
            <a:off x="8471054" y="5215074"/>
            <a:ext cx="3404705" cy="976998"/>
            <a:chOff x="8471054" y="5215074"/>
            <a:chExt cx="3404705" cy="976998"/>
          </a:xfrm>
        </p:grpSpPr>
        <p:pic>
          <p:nvPicPr>
            <p:cNvPr id="8" name="Picture 7" descr="Chart, bar chart  Description automatically generated">
              <a:extLst>
                <a:ext uri="{FF2B5EF4-FFF2-40B4-BE49-F238E27FC236}">
                  <a16:creationId xmlns:a16="http://schemas.microsoft.com/office/drawing/2014/main" id="{E96589C1-583E-E741-3766-F68F8594CE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  Description automatically generated with medium confidence">
              <a:extLst>
                <a:ext uri="{FF2B5EF4-FFF2-40B4-BE49-F238E27FC236}">
                  <a16:creationId xmlns:a16="http://schemas.microsoft.com/office/drawing/2014/main" id="{82586582-9E27-74A6-BB56-8487C7BD7F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377782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35A8-A9A8-00A1-EBDD-602EE26FA4CE}"/>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5400" spc="600" dirty="0">
                <a:solidFill>
                  <a:schemeClr val="tx1"/>
                </a:solidFill>
                <a:latin typeface="+mj-lt"/>
              </a:rPr>
              <a:t>APPENDIX</a:t>
            </a:r>
          </a:p>
        </p:txBody>
      </p:sp>
    </p:spTree>
    <p:extLst>
      <p:ext uri="{BB962C8B-B14F-4D97-AF65-F5344CB8AC3E}">
        <p14:creationId xmlns:p14="http://schemas.microsoft.com/office/powerpoint/2010/main" val="4125016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96CF-C2B3-4CCC-CFF8-6BB93C15C71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a:rPr>
              <a:t> DATA COLLECTION – space x REST api</a:t>
            </a:r>
          </a:p>
        </p:txBody>
      </p:sp>
      <p:sp>
        <p:nvSpPr>
          <p:cNvPr id="3" name="TextBox 2">
            <a:extLst>
              <a:ext uri="{FF2B5EF4-FFF2-40B4-BE49-F238E27FC236}">
                <a16:creationId xmlns:a16="http://schemas.microsoft.com/office/drawing/2014/main" id="{B69D6D0B-6719-32D5-706F-D8ECEAC2396D}"/>
              </a:ext>
            </a:extLst>
          </p:cNvPr>
          <p:cNvSpPr txBox="1"/>
          <p:nvPr/>
        </p:nvSpPr>
        <p:spPr>
          <a:xfrm>
            <a:off x="154062" y="1106742"/>
            <a:ext cx="9254305" cy="1077218"/>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Custom functions to retrieve the required information</a:t>
            </a:r>
            <a:endParaRPr lang="en-GB" altLang="en-GB">
              <a:latin typeface="Georgia"/>
            </a:endParaRP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Custom logic to clean the data</a:t>
            </a:r>
          </a:p>
        </p:txBody>
      </p:sp>
      <p:pic>
        <p:nvPicPr>
          <p:cNvPr id="4" name="Picture 3">
            <a:extLst>
              <a:ext uri="{FF2B5EF4-FFF2-40B4-BE49-F238E27FC236}">
                <a16:creationId xmlns:a16="http://schemas.microsoft.com/office/drawing/2014/main" id="{DC315770-7AE3-3368-294F-8974CC0B10B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5" name="Picture 4">
            <a:extLst>
              <a:ext uri="{FF2B5EF4-FFF2-40B4-BE49-F238E27FC236}">
                <a16:creationId xmlns:a16="http://schemas.microsoft.com/office/drawing/2014/main" id="{E35C88D8-BDEF-D779-711B-3E16BD36CBFB}"/>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930A7E47-7D23-D502-772C-7D0A161D0BC4}"/>
              </a:ext>
            </a:extLst>
          </p:cNvPr>
          <p:cNvPicPr>
            <a:picLocks noChangeAspect="1"/>
          </p:cNvPicPr>
          <p:nvPr/>
        </p:nvPicPr>
        <p:blipFill>
          <a:blip r:embed="rId4"/>
          <a:stretch>
            <a:fillRect/>
          </a:stretch>
        </p:blipFill>
        <p:spPr>
          <a:xfrm>
            <a:off x="404813" y="2716441"/>
            <a:ext cx="5806298" cy="3735887"/>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50822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B35BBA57-4128-CAC9-D56F-A429C1605618}"/>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itle 12">
            <a:extLst>
              <a:ext uri="{FF2B5EF4-FFF2-40B4-BE49-F238E27FC236}">
                <a16:creationId xmlns:a16="http://schemas.microsoft.com/office/drawing/2014/main" id="{973F6F36-9E71-33D6-5F33-E5E6E77F7C19}"/>
              </a:ext>
            </a:extLst>
          </p:cNvPr>
          <p:cNvSpPr>
            <a:spLocks noGrp="1"/>
          </p:cNvSpPr>
          <p:nvPr/>
        </p:nvSpPr>
        <p:spPr>
          <a:xfrm>
            <a:off x="404813" y="388188"/>
            <a:ext cx="5979219" cy="716711"/>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t>METHODOLOGY SUMMARY</a:t>
            </a:r>
          </a:p>
        </p:txBody>
      </p:sp>
      <p:sp>
        <p:nvSpPr>
          <p:cNvPr id="14" name="Text Placeholder 2">
            <a:extLst>
              <a:ext uri="{FF2B5EF4-FFF2-40B4-BE49-F238E27FC236}">
                <a16:creationId xmlns:a16="http://schemas.microsoft.com/office/drawing/2014/main" id="{DFA49C5A-EEFB-AAB7-82B8-042E5568A07C}"/>
              </a:ext>
            </a:extLst>
          </p:cNvPr>
          <p:cNvSpPr>
            <a:spLocks noGrp="1"/>
          </p:cNvSpPr>
          <p:nvPr/>
        </p:nvSpPr>
        <p:spPr>
          <a:xfrm>
            <a:off x="404813" y="1447800"/>
            <a:ext cx="6195243" cy="4951413"/>
          </a:xfrm>
          <a:prstGeom prst="rect">
            <a:avLst/>
          </a:prstGeom>
          <a:solidFill>
            <a:schemeClr val="accent3">
              <a:lumMod val="20000"/>
              <a:lumOff val="80000"/>
            </a:schemeClr>
          </a:solidFill>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r>
              <a:rPr kumimoji="0" lang="en-GB" altLang="en-GB" sz="1800" b="0" i="0" u="none" strike="noStrike" kern="1200" cap="none" spc="0" normalizeH="0" baseline="0" noProof="0">
                <a:ln>
                  <a:noFill/>
                </a:ln>
                <a:effectLst/>
                <a:uLnTx/>
                <a:uFillTx/>
                <a:latin typeface="Georgia"/>
              </a:rPr>
              <a:t>SpaceX launches Falcon 9 rockets at a cost of around $62m. This is considerably cheaper than other providers (which usually cost upwards of $165m), and much of the savings are because SpaceX can land, and then re-use the first stage of the rocket.</a:t>
            </a: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r>
              <a:rPr kumimoji="0" lang="en-GB" altLang="en-GB" sz="1800" b="0" i="0" u="none" strike="noStrike" kern="1200" cap="none" spc="0" normalizeH="0" baseline="0" noProof="0">
                <a:ln>
                  <a:noFill/>
                </a:ln>
                <a:effectLst/>
                <a:uLnTx/>
                <a:uFillTx/>
                <a:latin typeface="Georgia"/>
              </a:rPr>
              <a:t>If we can make predictions on whether the first stage will land, we can determine the cost of a launch, and use this information to assess whether or not an alternate company should bid and SpaceX for a rocket launch.</a:t>
            </a: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r>
              <a:rPr kumimoji="0" lang="en-GB" altLang="en-GB" sz="1800" b="0" i="0" u="none" strike="noStrike" kern="1200" cap="none" spc="0" normalizeH="0" baseline="0" noProof="0">
                <a:ln>
                  <a:noFill/>
                </a:ln>
                <a:effectLst/>
                <a:uLnTx/>
                <a:uFillTx/>
                <a:latin typeface="Georgia"/>
              </a:rPr>
              <a:t>This project will ultimately predict if the Space X Falcon 9 first stage will land successfully.</a:t>
            </a:r>
            <a:endParaRPr lang="en-GB" altLang="en-GB" sz="1800" b="0" i="0" u="none" strike="noStrike" kern="1200" cap="none" spc="0" normalizeH="0" baseline="0" noProof="0">
              <a:ln>
                <a:noFill/>
              </a:ln>
              <a:effectLst/>
              <a:uLnTx/>
              <a:uFillTx/>
              <a:latin typeface="Georgia"/>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a:ln>
                <a:noFill/>
              </a:ln>
              <a:effectLst/>
              <a:uLnTx/>
              <a:uFillTx/>
              <a:latin typeface="Georgia"/>
            </a:endParaRPr>
          </a:p>
        </p:txBody>
      </p:sp>
      <p:sp>
        <p:nvSpPr>
          <p:cNvPr id="15" name="Title 1">
            <a:extLst>
              <a:ext uri="{FF2B5EF4-FFF2-40B4-BE49-F238E27FC236}">
                <a16:creationId xmlns:a16="http://schemas.microsoft.com/office/drawing/2014/main" id="{530B8B54-9B3B-5BFF-8942-2F0CCA19C184}"/>
              </a:ext>
            </a:extLst>
          </p:cNvPr>
          <p:cNvSpPr txBox="1">
            <a:spLocks/>
          </p:cNvSpPr>
          <p:nvPr/>
        </p:nvSpPr>
        <p:spPr>
          <a:xfrm>
            <a:off x="404813" y="388188"/>
            <a:ext cx="10784486" cy="716711"/>
          </a:xfrm>
          <a:prstGeom prst="rect">
            <a:avLst/>
          </a:prstGeom>
          <a:solidFill>
            <a:schemeClr val="accent3">
              <a:lumMod val="20000"/>
              <a:lumOff val="80000"/>
            </a:schemeClr>
          </a:solidFill>
        </p:spPr>
        <p:txBody>
          <a:bodyPr vert="horz" lIns="0" tIns="0" rIns="0" bIns="0" numCol="1" rtlCol="0" anchor="b">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b="1">
                <a:latin typeface="Georgia"/>
              </a:rPr>
              <a:t>INTRODUCTION</a:t>
            </a:r>
          </a:p>
        </p:txBody>
      </p:sp>
      <p:pic>
        <p:nvPicPr>
          <p:cNvPr id="16" name="Picture 15" descr="A picture containing text, transport, clouds, rocket  Description automatically generated">
            <a:extLst>
              <a:ext uri="{FF2B5EF4-FFF2-40B4-BE49-F238E27FC236}">
                <a16:creationId xmlns:a16="http://schemas.microsoft.com/office/drawing/2014/main" id="{E3C5ADDB-0155-3718-2C81-818143A8F43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02159" y="1884982"/>
            <a:ext cx="5489841" cy="3088035"/>
          </a:xfrm>
          <a:prstGeom prst="rect">
            <a:avLst/>
          </a:prstGeom>
        </p:spPr>
      </p:pic>
    </p:spTree>
    <p:extLst>
      <p:ext uri="{BB962C8B-B14F-4D97-AF65-F5344CB8AC3E}">
        <p14:creationId xmlns:p14="http://schemas.microsoft.com/office/powerpoint/2010/main" val="2043881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7D0-CF52-619A-F8BA-82BF458F143B}"/>
              </a:ext>
            </a:extLst>
          </p:cNvPr>
          <p:cNvSpPr>
            <a:spLocks noGrp="1"/>
          </p:cNvSpPr>
          <p:nvPr/>
        </p:nvSpPr>
        <p:spPr>
          <a:xfrm>
            <a:off x="404813" y="188640"/>
            <a:ext cx="10947772" cy="440815"/>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dirty="0">
                <a:solidFill>
                  <a:srgbClr val="000000"/>
                </a:solidFill>
                <a:latin typeface="Georgia"/>
              </a:rPr>
              <a:t>DATA COLLECTION – WEB SCRAPING</a:t>
            </a:r>
          </a:p>
        </p:txBody>
      </p:sp>
      <p:sp>
        <p:nvSpPr>
          <p:cNvPr id="3" name="TextBox 2">
            <a:extLst>
              <a:ext uri="{FF2B5EF4-FFF2-40B4-BE49-F238E27FC236}">
                <a16:creationId xmlns:a16="http://schemas.microsoft.com/office/drawing/2014/main" id="{2A2CB36C-4916-89A9-215B-951D57AFB844}"/>
              </a:ext>
            </a:extLst>
          </p:cNvPr>
          <p:cNvSpPr txBox="1"/>
          <p:nvPr/>
        </p:nvSpPr>
        <p:spPr>
          <a:xfrm>
            <a:off x="154063" y="1106742"/>
            <a:ext cx="3671909" cy="1569660"/>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GB" altLang="en-GB" sz="1600" noProof="1">
              <a:solidFill>
                <a:srgbClr val="000000"/>
              </a:solidFill>
              <a:latin typeface="Georgia"/>
            </a:endParaRPr>
          </a:p>
          <a:p>
            <a:pPr marL="285750" indent="-285750">
              <a:buFont typeface="Arial" panose="020B0604020202020204" pitchFamily="34" charset="0"/>
              <a:buChar char="•"/>
            </a:pPr>
            <a:r>
              <a:rPr lang="en-GB" altLang="en-GB" sz="1600" noProof="1">
                <a:solidFill>
                  <a:srgbClr val="000000"/>
                </a:solidFill>
                <a:latin typeface="Georgia"/>
              </a:rPr>
              <a:t>Custom functions for web scraping</a:t>
            </a:r>
          </a:p>
          <a:p>
            <a:pPr marL="285750" indent="-285750">
              <a:buFont typeface="Arial" panose="020B0604020202020204" pitchFamily="34" charset="0"/>
              <a:buChar char="•"/>
            </a:pPr>
            <a:endParaRPr lang="en-GB" altLang="en-GB" sz="1600" noProof="1">
              <a:solidFill>
                <a:srgbClr val="000000"/>
              </a:solidFill>
              <a:latin typeface="Georgia"/>
            </a:endParaRPr>
          </a:p>
          <a:p>
            <a:pPr marL="285750" indent="-285750">
              <a:buFont typeface="Arial" panose="020B0604020202020204" pitchFamily="34" charset="0"/>
              <a:buChar char="•"/>
            </a:pPr>
            <a:r>
              <a:rPr lang="en-GB" altLang="en-GB" sz="1600" noProof="1">
                <a:solidFill>
                  <a:srgbClr val="000000"/>
                </a:solidFill>
                <a:latin typeface="Georgia"/>
              </a:rPr>
              <a:t>Custom logic to fill up the launch_dict values with values from the launch tables</a:t>
            </a:r>
          </a:p>
        </p:txBody>
      </p:sp>
      <p:pic>
        <p:nvPicPr>
          <p:cNvPr id="4" name="Picture 3" descr="Text  Description automatically generated">
            <a:extLst>
              <a:ext uri="{FF2B5EF4-FFF2-40B4-BE49-F238E27FC236}">
                <a16:creationId xmlns:a16="http://schemas.microsoft.com/office/drawing/2014/main" id="{3EFFA98A-60BE-0DF7-1AD6-EC008F0E90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43" t="4850" r="39069" b="2751"/>
          <a:stretch/>
        </p:blipFill>
        <p:spPr>
          <a:xfrm>
            <a:off x="7735409" y="402603"/>
            <a:ext cx="3615544" cy="6152773"/>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7" descr="Text  Description automatically generated">
            <a:extLst>
              <a:ext uri="{FF2B5EF4-FFF2-40B4-BE49-F238E27FC236}">
                <a16:creationId xmlns:a16="http://schemas.microsoft.com/office/drawing/2014/main" id="{287E0B88-B37D-F7DC-58C5-E68FDEA6C9D5}"/>
              </a:ext>
            </a:extLst>
          </p:cNvPr>
          <p:cNvPicPr>
            <a:picLocks noChangeAspect="1"/>
          </p:cNvPicPr>
          <p:nvPr/>
        </p:nvPicPr>
        <p:blipFill>
          <a:blip r:embed="rId3"/>
          <a:stretch>
            <a:fillRect/>
          </a:stretch>
        </p:blipFill>
        <p:spPr>
          <a:xfrm>
            <a:off x="4724400" y="862392"/>
            <a:ext cx="2808890" cy="5790112"/>
          </a:xfrm>
          <a:prstGeom prst="rect">
            <a:avLst/>
          </a:prstGeom>
        </p:spPr>
      </p:pic>
    </p:spTree>
    <p:extLst>
      <p:ext uri="{BB962C8B-B14F-4D97-AF65-F5344CB8AC3E}">
        <p14:creationId xmlns:p14="http://schemas.microsoft.com/office/powerpoint/2010/main" val="2690793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E8216E-2D00-E58E-A008-2B270B044C7E}"/>
              </a:ext>
            </a:extLst>
          </p:cNvPr>
          <p:cNvSpPr txBox="1"/>
          <p:nvPr/>
        </p:nvSpPr>
        <p:spPr>
          <a:xfrm>
            <a:off x="1912284" y="2594246"/>
            <a:ext cx="7926337" cy="108584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120000"/>
              </a:lnSpc>
              <a:spcBef>
                <a:spcPct val="0"/>
              </a:spcBef>
              <a:spcAft>
                <a:spcPts val="600"/>
              </a:spcAft>
            </a:pPr>
            <a:r>
              <a:rPr lang="en-US" sz="2800" b="1" cap="all" spc="600" dirty="0">
                <a:latin typeface="+mj-lt"/>
                <a:ea typeface="+mj-ea"/>
                <a:cs typeface="+mj-cs"/>
              </a:rPr>
              <a:t>Thank You </a:t>
            </a:r>
          </a:p>
        </p:txBody>
      </p:sp>
    </p:spTree>
    <p:extLst>
      <p:ext uri="{BB962C8B-B14F-4D97-AF65-F5344CB8AC3E}">
        <p14:creationId xmlns:p14="http://schemas.microsoft.com/office/powerpoint/2010/main" val="5161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1ACBFBA-1A02-C3B7-D41E-0FD3D0B36E38}"/>
              </a:ext>
              <a:ext uri="{C183D7F6-B498-43B3-948B-1728B52AA6E4}">
                <adec:decorative xmlns:adec="http://schemas.microsoft.com/office/drawing/2017/decorative" val="1"/>
              </a:ext>
            </a:extLst>
          </p:cNvPr>
          <p:cNvSpPr/>
          <p:nvPr/>
        </p:nvSpPr>
        <p:spPr>
          <a:xfrm>
            <a:off x="0" y="0"/>
            <a:ext cx="12185837"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Title 12">
            <a:extLst>
              <a:ext uri="{FF2B5EF4-FFF2-40B4-BE49-F238E27FC236}">
                <a16:creationId xmlns:a16="http://schemas.microsoft.com/office/drawing/2014/main" id="{740ED536-0E0A-06E0-9F67-3334DCDB0010}"/>
              </a:ext>
            </a:extLst>
          </p:cNvPr>
          <p:cNvSpPr>
            <a:spLocks noGrp="1"/>
          </p:cNvSpPr>
          <p:nvPr/>
        </p:nvSpPr>
        <p:spPr>
          <a:xfrm>
            <a:off x="404813" y="188640"/>
            <a:ext cx="10947772" cy="403747"/>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chemeClr val="tx1"/>
                </a:solidFill>
                <a:latin typeface="Georgia"/>
              </a:rPr>
              <a:t>METHODOLOGY SUMMARY</a:t>
            </a:r>
          </a:p>
        </p:txBody>
      </p:sp>
      <p:sp>
        <p:nvSpPr>
          <p:cNvPr id="4" name="Text Placeholder 2">
            <a:extLst>
              <a:ext uri="{FF2B5EF4-FFF2-40B4-BE49-F238E27FC236}">
                <a16:creationId xmlns:a16="http://schemas.microsoft.com/office/drawing/2014/main" id="{552E25E4-A784-3F73-C9AE-FF2F1BFCD68A}"/>
              </a:ext>
            </a:extLst>
          </p:cNvPr>
          <p:cNvSpPr>
            <a:spLocks noGrp="1"/>
          </p:cNvSpPr>
          <p:nvPr/>
        </p:nvSpPr>
        <p:spPr>
          <a:xfrm>
            <a:off x="404813" y="767444"/>
            <a:ext cx="11406187" cy="5631769"/>
          </a:xfrm>
          <a:prstGeom prst="rect">
            <a:avLst/>
          </a:prstGeom>
          <a:solidFill>
            <a:schemeClr val="accent3">
              <a:lumMod val="20000"/>
              <a:lumOff val="80000"/>
            </a:schemeClr>
          </a:solidFill>
        </p:spPr>
        <p:txBody>
          <a:bodyPr vert="horz" lIns="0" tIns="0" rIns="0" bIns="0" numCol="2"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endParaRPr lang="en-GB" altLang="en-GB" sz="1600" noProof="1">
              <a:solidFill>
                <a:schemeClr val="tx1"/>
              </a:solidFill>
              <a:latin typeface="Georgia"/>
            </a:endParaRPr>
          </a:p>
          <a:p>
            <a:pPr marL="342900" indent="-342900">
              <a:buAutoNum type="arabicPeriod"/>
            </a:pPr>
            <a:r>
              <a:rPr lang="en-GB" altLang="en-GB" sz="1600" noProof="1">
                <a:solidFill>
                  <a:schemeClr val="tx1"/>
                </a:solidFill>
                <a:latin typeface="Georgia"/>
              </a:rPr>
              <a:t>Data Collection</a:t>
            </a:r>
            <a:endParaRPr lang="en-GB" altLang="en-GB" noProof="1">
              <a:solidFill>
                <a:schemeClr val="tx1"/>
              </a:solidFill>
            </a:endParaRPr>
          </a:p>
          <a:p>
            <a:pPr marL="520700" lvl="1" indent="-342900">
              <a:buFont typeface="Arial" panose="020B0604020202020204" pitchFamily="34" charset="0"/>
              <a:buChar char="•"/>
            </a:pPr>
            <a:r>
              <a:rPr lang="en-GB" altLang="en-GB" sz="1400" noProof="1">
                <a:solidFill>
                  <a:schemeClr val="tx1"/>
                </a:solidFill>
                <a:latin typeface="Georgia"/>
              </a:rPr>
              <a:t>Making GET requests to the SpaceX REST API</a:t>
            </a:r>
          </a:p>
          <a:p>
            <a:pPr marL="520700" lvl="1" indent="-342900">
              <a:buFont typeface="Arial" panose="020B0604020202020204" pitchFamily="34" charset="0"/>
              <a:buChar char="•"/>
            </a:pPr>
            <a:r>
              <a:rPr lang="en-GB" altLang="en-GB" sz="1400" noProof="1">
                <a:solidFill>
                  <a:schemeClr val="tx1"/>
                </a:solidFill>
                <a:latin typeface="Georgia"/>
              </a:rPr>
              <a:t>Web Scraping</a:t>
            </a:r>
          </a:p>
          <a:p>
            <a:pPr marL="520700" lvl="1" indent="-342900">
              <a:buClr>
                <a:srgbClr val="188659"/>
              </a:buClr>
              <a:buFont typeface="Arial" panose="020B0604020202020204" pitchFamily="34" charset="0"/>
              <a:buChar char="•"/>
            </a:pPr>
            <a:endParaRPr lang="en-GB" altLang="en-GB" sz="1400" noProof="1">
              <a:solidFill>
                <a:schemeClr val="tx1"/>
              </a:solidFill>
              <a:latin typeface="Georgia"/>
            </a:endParaRPr>
          </a:p>
          <a:p>
            <a:pPr marL="342900" indent="-342900">
              <a:buFont typeface="+mj-lt"/>
              <a:buAutoNum type="arabicPeriod"/>
            </a:pPr>
            <a:r>
              <a:rPr lang="en-GB" altLang="en-GB" sz="1600" noProof="1">
                <a:solidFill>
                  <a:schemeClr val="tx1"/>
                </a:solidFill>
                <a:latin typeface="Georgia"/>
              </a:rPr>
              <a:t>Data Wrangling </a:t>
            </a:r>
          </a:p>
          <a:p>
            <a:pPr marL="520700" lvl="1" indent="-342900">
              <a:buFont typeface="Arial" panose="020B0604020202020204" pitchFamily="34" charset="0"/>
              <a:buChar char="•"/>
            </a:pPr>
            <a:r>
              <a:rPr lang="en-GB" altLang="en-GB" sz="1400" noProof="1">
                <a:solidFill>
                  <a:schemeClr val="tx1"/>
                </a:solidFill>
                <a:latin typeface="Georgia"/>
              </a:rPr>
              <a:t>Using the .fillna() method to remove NaN values</a:t>
            </a:r>
          </a:p>
          <a:p>
            <a:pPr marL="520700" lvl="1" indent="-342900">
              <a:buFont typeface="Arial" panose="020B0604020202020204" pitchFamily="34" charset="0"/>
              <a:buChar char="•"/>
            </a:pPr>
            <a:r>
              <a:rPr lang="en-GB" altLang="en-GB" sz="1400" noProof="1">
                <a:solidFill>
                  <a:schemeClr val="tx1"/>
                </a:solidFill>
                <a:latin typeface="Georgia"/>
              </a:rPr>
              <a:t>Using the </a:t>
            </a:r>
            <a:r>
              <a:rPr lang="en-GB" altLang="en-GB" sz="1400" b="0" noProof="1">
                <a:solidFill>
                  <a:schemeClr val="tx1"/>
                </a:solidFill>
                <a:effectLst/>
                <a:latin typeface="Georgia"/>
              </a:rPr>
              <a:t>.value_counts()</a:t>
            </a:r>
            <a:r>
              <a:rPr lang="en-GB" altLang="en-GB" sz="1400" noProof="1">
                <a:solidFill>
                  <a:schemeClr val="tx1"/>
                </a:solidFill>
                <a:latin typeface="Georgia"/>
              </a:rPr>
              <a:t> method to determine the following:</a:t>
            </a:r>
          </a:p>
          <a:p>
            <a:pPr marL="704850" lvl="2" indent="-342900"/>
            <a:r>
              <a:rPr lang="en-GB" altLang="en-GB" sz="1200" noProof="1">
                <a:solidFill>
                  <a:schemeClr val="tx1"/>
                </a:solidFill>
                <a:latin typeface="Georgia"/>
              </a:rPr>
              <a:t>Number of launches on each site</a:t>
            </a:r>
          </a:p>
          <a:p>
            <a:pPr marL="704850" lvl="2" indent="-342900"/>
            <a:r>
              <a:rPr lang="en-GB" altLang="en-GB" sz="1200" noProof="1">
                <a:solidFill>
                  <a:schemeClr val="tx1"/>
                </a:solidFill>
                <a:latin typeface="Georgia"/>
              </a:rPr>
              <a:t>Number and occurrence of each orbit</a:t>
            </a:r>
          </a:p>
          <a:p>
            <a:pPr marL="704850" lvl="2" indent="-342900"/>
            <a:r>
              <a:rPr lang="en-GB" altLang="en-GB" sz="1200" noProof="1">
                <a:solidFill>
                  <a:schemeClr val="tx1"/>
                </a:solidFill>
                <a:latin typeface="Georgia"/>
              </a:rPr>
              <a:t>Number and occurrence of mission outcome per orbit type</a:t>
            </a:r>
          </a:p>
          <a:p>
            <a:pPr marL="704850" lvl="2" indent="-342900">
              <a:buClr>
                <a:srgbClr val="A3A300"/>
              </a:buClr>
            </a:pPr>
            <a:endParaRPr lang="en-GB" altLang="en-GB" sz="1200" noProof="1">
              <a:solidFill>
                <a:schemeClr val="tx1"/>
              </a:solidFill>
              <a:latin typeface="Georgia"/>
            </a:endParaRPr>
          </a:p>
          <a:p>
            <a:pPr marL="520700" lvl="1" indent="-342900"/>
            <a:r>
              <a:rPr lang="en-GB" altLang="en-GB" sz="1400" noProof="1">
                <a:solidFill>
                  <a:schemeClr val="tx1"/>
                </a:solidFill>
                <a:latin typeface="Georgia"/>
              </a:rPr>
              <a:t>Creating a landing outcome label that shows the following:</a:t>
            </a:r>
          </a:p>
          <a:p>
            <a:pPr marL="704850" lvl="2" indent="-342900"/>
            <a:r>
              <a:rPr lang="en-GB" altLang="en-GB" sz="1200" noProof="1">
                <a:solidFill>
                  <a:schemeClr val="tx1"/>
                </a:solidFill>
                <a:latin typeface="Georgia"/>
              </a:rPr>
              <a:t>0 when the booster did not land successfully</a:t>
            </a:r>
          </a:p>
          <a:p>
            <a:pPr marL="704850" lvl="2" indent="-342900"/>
            <a:r>
              <a:rPr lang="en-GB" altLang="en-GB" sz="1200" noProof="1">
                <a:solidFill>
                  <a:schemeClr val="tx1"/>
                </a:solidFill>
                <a:latin typeface="Georgia"/>
              </a:rPr>
              <a:t>1 when the booster did land successfully</a:t>
            </a:r>
          </a:p>
          <a:p>
            <a:pPr marL="704850" lvl="2" indent="-342900">
              <a:buClr>
                <a:srgbClr val="A3A300"/>
              </a:buClr>
            </a:pPr>
            <a:endParaRPr lang="en-GB" altLang="en-GB" sz="1200" noProof="1">
              <a:solidFill>
                <a:schemeClr val="tx1"/>
              </a:solidFill>
              <a:latin typeface="Georgia"/>
            </a:endParaRPr>
          </a:p>
          <a:p>
            <a:pPr marL="342900" indent="-342900">
              <a:buFont typeface="+mj-lt"/>
              <a:buAutoNum type="arabicPeriod"/>
            </a:pPr>
            <a:r>
              <a:rPr lang="en-GB" altLang="en-GB" sz="1600" noProof="1">
                <a:solidFill>
                  <a:schemeClr val="tx1"/>
                </a:solidFill>
                <a:latin typeface="Georgia"/>
              </a:rPr>
              <a:t>Exploratory Data Analysis</a:t>
            </a:r>
          </a:p>
          <a:p>
            <a:pPr marL="520700" lvl="1" indent="-342900">
              <a:buFont typeface="Arial" panose="020B0604020202020204" pitchFamily="34" charset="0"/>
              <a:buChar char="•"/>
            </a:pPr>
            <a:r>
              <a:rPr lang="en-GB" altLang="en-GB" sz="1400" noProof="1">
                <a:solidFill>
                  <a:schemeClr val="tx1"/>
                </a:solidFill>
                <a:latin typeface="Georgia"/>
              </a:rPr>
              <a:t>Using SQL queries to manipulate and evaluate the SpaceX dataset</a:t>
            </a:r>
          </a:p>
          <a:p>
            <a:pPr marL="520700" lvl="1" indent="-342900">
              <a:buFont typeface="Arial" panose="020B0604020202020204" pitchFamily="34" charset="0"/>
              <a:buChar char="•"/>
            </a:pPr>
            <a:r>
              <a:rPr lang="en-GB" altLang="en-GB" sz="1400" noProof="1">
                <a:solidFill>
                  <a:schemeClr val="tx1"/>
                </a:solidFill>
                <a:latin typeface="Georgia"/>
              </a:rPr>
              <a:t>Using Pandas and Matplotlib to visualize relationships between variables, and determine patterns</a:t>
            </a:r>
          </a:p>
          <a:p>
            <a:pPr marL="520700" lvl="1" indent="-342900">
              <a:buClr>
                <a:srgbClr val="188659"/>
              </a:buClr>
              <a:buFont typeface="Arial" panose="020B0604020202020204" pitchFamily="34" charset="0"/>
              <a:buChar char="•"/>
            </a:pPr>
            <a:endParaRPr lang="en-GB" altLang="en-GB" sz="1400" noProof="1">
              <a:solidFill>
                <a:schemeClr val="tx1"/>
              </a:solidFill>
              <a:latin typeface="Georgia"/>
            </a:endParaRPr>
          </a:p>
          <a:p>
            <a:pPr marL="520700" lvl="1" indent="-342900">
              <a:buClr>
                <a:srgbClr val="188659"/>
              </a:buClr>
              <a:buFont typeface="Arial" panose="020B0604020202020204" pitchFamily="34" charset="0"/>
              <a:buChar char="•"/>
            </a:pPr>
            <a:endParaRPr lang="en-GB" altLang="en-GB" sz="1400" noProof="1">
              <a:solidFill>
                <a:schemeClr val="tx1"/>
              </a:solidFill>
              <a:latin typeface="Georgia"/>
            </a:endParaRPr>
          </a:p>
          <a:p>
            <a:pPr marL="342900" indent="-342900">
              <a:buFont typeface="+mj-lt"/>
              <a:buAutoNum type="arabicPeriod"/>
            </a:pPr>
            <a:r>
              <a:rPr lang="en-GB" altLang="en-GB" sz="1600" noProof="1">
                <a:solidFill>
                  <a:schemeClr val="tx1"/>
                </a:solidFill>
                <a:latin typeface="Georgia"/>
              </a:rPr>
              <a:t>Interactive Visual Analytics</a:t>
            </a:r>
          </a:p>
          <a:p>
            <a:pPr marL="520700" lvl="1" indent="-342900">
              <a:buFont typeface="Arial" panose="020B0604020202020204" pitchFamily="34" charset="0"/>
              <a:buChar char="•"/>
            </a:pPr>
            <a:r>
              <a:rPr lang="en-GB" altLang="en-GB" sz="1400" noProof="1">
                <a:solidFill>
                  <a:schemeClr val="tx1"/>
                </a:solidFill>
                <a:latin typeface="Georgia"/>
              </a:rPr>
              <a:t>Geospatial analytics using Folium</a:t>
            </a:r>
          </a:p>
          <a:p>
            <a:pPr marL="520700" lvl="1" indent="-342900">
              <a:buFont typeface="Arial" panose="020B0604020202020204" pitchFamily="34" charset="0"/>
              <a:buChar char="•"/>
            </a:pPr>
            <a:r>
              <a:rPr lang="en-GB" altLang="en-GB" sz="1400" noProof="1">
                <a:solidFill>
                  <a:schemeClr val="tx1"/>
                </a:solidFill>
                <a:latin typeface="Georgia"/>
              </a:rPr>
              <a:t>Creating an interactive dashboard using Plotly Dash</a:t>
            </a:r>
          </a:p>
          <a:p>
            <a:pPr marL="520700" lvl="1" indent="-342900">
              <a:buClr>
                <a:srgbClr val="188659"/>
              </a:buClr>
              <a:buFont typeface="Arial" panose="020B0604020202020204" pitchFamily="34" charset="0"/>
              <a:buChar char="•"/>
            </a:pPr>
            <a:endParaRPr lang="en-GB" altLang="en-GB" sz="1400" noProof="1">
              <a:solidFill>
                <a:schemeClr val="tx1"/>
              </a:solidFill>
              <a:latin typeface="Georgia"/>
            </a:endParaRPr>
          </a:p>
          <a:p>
            <a:pPr marL="342900" indent="-342900">
              <a:buFont typeface="+mj-lt"/>
              <a:buAutoNum type="arabicPeriod"/>
            </a:pPr>
            <a:r>
              <a:rPr lang="en-GB" altLang="en-GB" sz="1600" noProof="1">
                <a:solidFill>
                  <a:schemeClr val="tx1"/>
                </a:solidFill>
                <a:latin typeface="Georgia"/>
              </a:rPr>
              <a:t>Data Modelling and Evaluation</a:t>
            </a:r>
          </a:p>
          <a:p>
            <a:pPr marL="520700" lvl="1" indent="-342900">
              <a:buFont typeface="Arial" panose="020B0604020202020204" pitchFamily="34" charset="0"/>
              <a:buChar char="•"/>
            </a:pPr>
            <a:r>
              <a:rPr lang="en-GB" altLang="en-GB" sz="1400" noProof="1">
                <a:solidFill>
                  <a:schemeClr val="tx1"/>
                </a:solidFill>
                <a:latin typeface="Georgia"/>
              </a:rPr>
              <a:t>Using Scikit-Learn to:</a:t>
            </a:r>
          </a:p>
          <a:p>
            <a:pPr marL="704850" lvl="2" indent="-342900"/>
            <a:r>
              <a:rPr lang="en-GB" altLang="en-GB" sz="1200" noProof="1">
                <a:solidFill>
                  <a:schemeClr val="tx1"/>
                </a:solidFill>
                <a:latin typeface="Georgia"/>
              </a:rPr>
              <a:t>Pre-process (standardize) the data</a:t>
            </a:r>
          </a:p>
          <a:p>
            <a:pPr marL="704850" lvl="2" indent="-342900"/>
            <a:r>
              <a:rPr lang="en-GB" altLang="en-GB" sz="1200" noProof="1">
                <a:solidFill>
                  <a:schemeClr val="tx1"/>
                </a:solidFill>
                <a:latin typeface="Georgia"/>
              </a:rPr>
              <a:t>Split the data into training and testing data using train_test_split</a:t>
            </a:r>
            <a:endParaRPr lang="en-GB" altLang="en-GB" sz="1400" noProof="1">
              <a:solidFill>
                <a:schemeClr val="tx1"/>
              </a:solidFill>
              <a:latin typeface="Georgia"/>
            </a:endParaRPr>
          </a:p>
          <a:p>
            <a:pPr marL="704850" lvl="2" indent="-342900"/>
            <a:r>
              <a:rPr lang="en-GB" altLang="en-GB" sz="1200" noProof="1">
                <a:solidFill>
                  <a:schemeClr val="tx1"/>
                </a:solidFill>
                <a:latin typeface="Georgia"/>
              </a:rPr>
              <a:t>Train different classification models</a:t>
            </a:r>
          </a:p>
          <a:p>
            <a:pPr marL="704850" lvl="2" indent="-342900"/>
            <a:r>
              <a:rPr lang="en-GB" altLang="en-GB" sz="1200" noProof="1">
                <a:solidFill>
                  <a:schemeClr val="tx1"/>
                </a:solidFill>
                <a:latin typeface="Georgia"/>
              </a:rPr>
              <a:t>Find hyperparameters using GridSearchCV</a:t>
            </a:r>
          </a:p>
          <a:p>
            <a:pPr marL="520700" lvl="1" indent="-342900"/>
            <a:r>
              <a:rPr lang="en-GB" altLang="en-GB" sz="1400" noProof="1">
                <a:solidFill>
                  <a:schemeClr val="tx1"/>
                </a:solidFill>
                <a:latin typeface="Georgia"/>
              </a:rPr>
              <a:t>Plotting confusion matrices for each classification model</a:t>
            </a:r>
          </a:p>
          <a:p>
            <a:pPr marL="520700" lvl="1" indent="-342900"/>
            <a:r>
              <a:rPr lang="en-GB" altLang="en-GB" sz="1400" noProof="1">
                <a:solidFill>
                  <a:schemeClr val="tx1"/>
                </a:solidFill>
                <a:latin typeface="Georgia"/>
              </a:rPr>
              <a:t>Assessing the accuracy of each classification model</a:t>
            </a:r>
          </a:p>
          <a:p>
            <a:endParaRPr lang="en-GB" altLang="en-GB" sz="1600" noProof="1">
              <a:solidFill>
                <a:schemeClr val="tx1"/>
              </a:solidFill>
              <a:latin typeface="Georgia"/>
            </a:endParaRPr>
          </a:p>
        </p:txBody>
      </p:sp>
    </p:spTree>
    <p:extLst>
      <p:ext uri="{BB962C8B-B14F-4D97-AF65-F5344CB8AC3E}">
        <p14:creationId xmlns:p14="http://schemas.microsoft.com/office/powerpoint/2010/main" val="422289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036D-01CB-D807-14E4-CE95EFD5A10E}"/>
              </a:ext>
            </a:extLst>
          </p:cNvPr>
          <p:cNvSpPr>
            <a:spLocks noGrp="1"/>
          </p:cNvSpPr>
          <p:nvPr/>
        </p:nvSpPr>
        <p:spPr>
          <a:xfrm>
            <a:off x="207745" y="270936"/>
            <a:ext cx="11144822" cy="716708"/>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chemeClr val="tx1"/>
                </a:solidFill>
                <a:latin typeface="Georgia"/>
              </a:rPr>
              <a:t>DATA COLLECTION – space x REST api</a:t>
            </a:r>
          </a:p>
        </p:txBody>
      </p:sp>
      <p:sp>
        <p:nvSpPr>
          <p:cNvPr id="3" name="TextBox 2">
            <a:extLst>
              <a:ext uri="{FF2B5EF4-FFF2-40B4-BE49-F238E27FC236}">
                <a16:creationId xmlns:a16="http://schemas.microsoft.com/office/drawing/2014/main" id="{7F922C54-AE0C-192A-58E2-C2CC0C67F9C6}"/>
              </a:ext>
            </a:extLst>
          </p:cNvPr>
          <p:cNvSpPr txBox="1"/>
          <p:nvPr/>
        </p:nvSpPr>
        <p:spPr>
          <a:xfrm>
            <a:off x="154062" y="1052736"/>
            <a:ext cx="6462781"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dirty="0">
                <a:latin typeface="Georgia"/>
              </a:rPr>
              <a:t>Using the SpaceX API to retrieve data about launches, including information about the rocket used, payload delivered, launch specifications, landing specifications, and landing outcome.</a:t>
            </a:r>
            <a:endParaRPr lang="en-US" sz="1600" dirty="0">
              <a:latin typeface="Georgia"/>
            </a:endParaRPr>
          </a:p>
        </p:txBody>
      </p:sp>
      <p:grpSp>
        <p:nvGrpSpPr>
          <p:cNvPr id="4" name="Group 3">
            <a:extLst>
              <a:ext uri="{FF2B5EF4-FFF2-40B4-BE49-F238E27FC236}">
                <a16:creationId xmlns:a16="http://schemas.microsoft.com/office/drawing/2014/main" id="{2413C23D-A300-CCE6-B717-A15C06F1DC1F}"/>
              </a:ext>
            </a:extLst>
          </p:cNvPr>
          <p:cNvGrpSpPr/>
          <p:nvPr/>
        </p:nvGrpSpPr>
        <p:grpSpPr>
          <a:xfrm>
            <a:off x="7021493" y="381857"/>
            <a:ext cx="4032448" cy="1230027"/>
            <a:chOff x="7021493" y="381857"/>
            <a:chExt cx="4032448" cy="1230027"/>
          </a:xfrm>
        </p:grpSpPr>
        <p:grpSp>
          <p:nvGrpSpPr>
            <p:cNvPr id="40" name="Group 39">
              <a:extLst>
                <a:ext uri="{FF2B5EF4-FFF2-40B4-BE49-F238E27FC236}">
                  <a16:creationId xmlns:a16="http://schemas.microsoft.com/office/drawing/2014/main" id="{E2D4B006-ED7D-00AF-8080-C0D69B41FF14}"/>
                </a:ext>
              </a:extLst>
            </p:cNvPr>
            <p:cNvGrpSpPr/>
            <p:nvPr/>
          </p:nvGrpSpPr>
          <p:grpSpPr>
            <a:xfrm>
              <a:off x="7086656" y="438325"/>
              <a:ext cx="3902122" cy="1117087"/>
              <a:chOff x="7086656" y="438326"/>
              <a:chExt cx="3408321" cy="975725"/>
            </a:xfrm>
            <a:solidFill>
              <a:srgbClr val="0070AD"/>
            </a:solidFill>
          </p:grpSpPr>
          <p:pic>
            <p:nvPicPr>
              <p:cNvPr id="42" name="Picture 41">
                <a:extLst>
                  <a:ext uri="{FF2B5EF4-FFF2-40B4-BE49-F238E27FC236}">
                    <a16:creationId xmlns:a16="http://schemas.microsoft.com/office/drawing/2014/main" id="{A9A2B947-34E7-BD8E-7632-31DBF9CDDF9E}"/>
                  </a:ext>
                </a:extLst>
              </p:cNvPr>
              <p:cNvPicPr>
                <a:picLocks noChangeAspect="1"/>
              </p:cNvPicPr>
              <p:nvPr/>
            </p:nvPicPr>
            <p:blipFill rotWithShape="1">
              <a:blip r:embed="rId3"/>
              <a:srcRect b="64023"/>
              <a:stretch/>
            </p:blipFill>
            <p:spPr>
              <a:xfrm>
                <a:off x="7389451" y="438326"/>
                <a:ext cx="2802730" cy="277293"/>
              </a:xfrm>
              <a:prstGeom prst="rect">
                <a:avLst/>
              </a:prstGeom>
              <a:grpFill/>
            </p:spPr>
          </p:pic>
          <p:pic>
            <p:nvPicPr>
              <p:cNvPr id="43" name="Picture 42">
                <a:extLst>
                  <a:ext uri="{FF2B5EF4-FFF2-40B4-BE49-F238E27FC236}">
                    <a16:creationId xmlns:a16="http://schemas.microsoft.com/office/drawing/2014/main" id="{D22D5668-C653-3742-ABC0-5A4E61B18792}"/>
                  </a:ext>
                </a:extLst>
              </p:cNvPr>
              <p:cNvPicPr>
                <a:picLocks noChangeAspect="1"/>
              </p:cNvPicPr>
              <p:nvPr/>
            </p:nvPicPr>
            <p:blipFill>
              <a:blip r:embed="rId4"/>
              <a:stretch>
                <a:fillRect/>
              </a:stretch>
            </p:blipFill>
            <p:spPr>
              <a:xfrm>
                <a:off x="7086656" y="1003651"/>
                <a:ext cx="3408321" cy="410400"/>
              </a:xfrm>
              <a:prstGeom prst="rect">
                <a:avLst/>
              </a:prstGeom>
              <a:grpFill/>
            </p:spPr>
          </p:pic>
          <p:pic>
            <p:nvPicPr>
              <p:cNvPr id="44" name="Picture 43">
                <a:extLst>
                  <a:ext uri="{FF2B5EF4-FFF2-40B4-BE49-F238E27FC236}">
                    <a16:creationId xmlns:a16="http://schemas.microsoft.com/office/drawing/2014/main" id="{490E4D29-C46A-A0CF-FBA4-5B60C859E9C4}"/>
                  </a:ext>
                </a:extLst>
              </p:cNvPr>
              <p:cNvPicPr>
                <a:picLocks noChangeAspect="1"/>
              </p:cNvPicPr>
              <p:nvPr/>
            </p:nvPicPr>
            <p:blipFill rotWithShape="1">
              <a:blip r:embed="rId3"/>
              <a:srcRect t="56831" b="11341"/>
              <a:stretch/>
            </p:blipFill>
            <p:spPr>
              <a:xfrm>
                <a:off x="7389451" y="693172"/>
                <a:ext cx="2802730" cy="245316"/>
              </a:xfrm>
              <a:prstGeom prst="rect">
                <a:avLst/>
              </a:prstGeom>
              <a:grpFill/>
            </p:spPr>
          </p:pic>
        </p:grpSp>
        <p:sp>
          <p:nvSpPr>
            <p:cNvPr id="41" name="Rectangle: Rounded Corners 40">
              <a:extLst>
                <a:ext uri="{FF2B5EF4-FFF2-40B4-BE49-F238E27FC236}">
                  <a16:creationId xmlns:a16="http://schemas.microsoft.com/office/drawing/2014/main" id="{B91943BD-073F-5CC1-9ADF-D715DD3DD36A}"/>
                </a:ext>
              </a:extLst>
            </p:cNvPr>
            <p:cNvSpPr/>
            <p:nvPr/>
          </p:nvSpPr>
          <p:spPr>
            <a:xfrm>
              <a:off x="7021493"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5" name="Group 4">
            <a:extLst>
              <a:ext uri="{FF2B5EF4-FFF2-40B4-BE49-F238E27FC236}">
                <a16:creationId xmlns:a16="http://schemas.microsoft.com/office/drawing/2014/main" id="{CD1C2753-AD9C-3B00-08C6-1E338DD3043F}"/>
              </a:ext>
            </a:extLst>
          </p:cNvPr>
          <p:cNvGrpSpPr/>
          <p:nvPr/>
        </p:nvGrpSpPr>
        <p:grpSpPr>
          <a:xfrm>
            <a:off x="5930762" y="1823886"/>
            <a:ext cx="6213910" cy="2403187"/>
            <a:chOff x="5930762" y="1823886"/>
            <a:chExt cx="6213910" cy="2403187"/>
          </a:xfrm>
        </p:grpSpPr>
        <p:grpSp>
          <p:nvGrpSpPr>
            <p:cNvPr id="33" name="Group 32">
              <a:extLst>
                <a:ext uri="{FF2B5EF4-FFF2-40B4-BE49-F238E27FC236}">
                  <a16:creationId xmlns:a16="http://schemas.microsoft.com/office/drawing/2014/main" id="{79F421F9-6580-7BBF-820C-DBE78E0F009E}"/>
                </a:ext>
              </a:extLst>
            </p:cNvPr>
            <p:cNvGrpSpPr/>
            <p:nvPr/>
          </p:nvGrpSpPr>
          <p:grpSpPr>
            <a:xfrm>
              <a:off x="6013381" y="1824819"/>
              <a:ext cx="6048672" cy="2401320"/>
              <a:chOff x="6013381" y="1824819"/>
              <a:chExt cx="6048672" cy="2401320"/>
            </a:xfrm>
          </p:grpSpPr>
          <p:pic>
            <p:nvPicPr>
              <p:cNvPr id="35" name="Picture 34">
                <a:extLst>
                  <a:ext uri="{FF2B5EF4-FFF2-40B4-BE49-F238E27FC236}">
                    <a16:creationId xmlns:a16="http://schemas.microsoft.com/office/drawing/2014/main" id="{E9FA657C-D44D-AFA7-2BA3-F98A7BC424B2}"/>
                  </a:ext>
                </a:extLst>
              </p:cNvPr>
              <p:cNvPicPr>
                <a:picLocks noChangeAspect="1"/>
              </p:cNvPicPr>
              <p:nvPr/>
            </p:nvPicPr>
            <p:blipFill>
              <a:blip r:embed="rId5"/>
              <a:stretch>
                <a:fillRect/>
              </a:stretch>
            </p:blipFill>
            <p:spPr>
              <a:xfrm>
                <a:off x="6013381" y="1868023"/>
                <a:ext cx="1421035" cy="2314912"/>
              </a:xfrm>
              <a:prstGeom prst="rect">
                <a:avLst/>
              </a:prstGeom>
            </p:spPr>
          </p:pic>
          <p:grpSp>
            <p:nvGrpSpPr>
              <p:cNvPr id="36" name="Group 35">
                <a:extLst>
                  <a:ext uri="{FF2B5EF4-FFF2-40B4-BE49-F238E27FC236}">
                    <a16:creationId xmlns:a16="http://schemas.microsoft.com/office/drawing/2014/main" id="{80365495-C3BA-3E28-7857-E3E762D657A5}"/>
                  </a:ext>
                </a:extLst>
              </p:cNvPr>
              <p:cNvGrpSpPr/>
              <p:nvPr/>
            </p:nvGrpSpPr>
            <p:grpSpPr>
              <a:xfrm>
                <a:off x="7485139" y="1824819"/>
                <a:ext cx="1552825" cy="2401320"/>
                <a:chOff x="7485139" y="1824819"/>
                <a:chExt cx="2581635" cy="3992293"/>
              </a:xfrm>
            </p:grpSpPr>
            <p:pic>
              <p:nvPicPr>
                <p:cNvPr id="38" name="Picture 37">
                  <a:extLst>
                    <a:ext uri="{FF2B5EF4-FFF2-40B4-BE49-F238E27FC236}">
                      <a16:creationId xmlns:a16="http://schemas.microsoft.com/office/drawing/2014/main" id="{3E986B95-EA82-0254-E284-3B26CE1A9362}"/>
                    </a:ext>
                  </a:extLst>
                </p:cNvPr>
                <p:cNvPicPr>
                  <a:picLocks noChangeAspect="1"/>
                </p:cNvPicPr>
                <p:nvPr/>
              </p:nvPicPr>
              <p:blipFill rotWithShape="1">
                <a:blip r:embed="rId6"/>
                <a:srcRect r="3084"/>
                <a:stretch/>
              </p:blipFill>
              <p:spPr>
                <a:xfrm>
                  <a:off x="7490882" y="1824819"/>
                  <a:ext cx="2575892" cy="1066949"/>
                </a:xfrm>
                <a:prstGeom prst="rect">
                  <a:avLst/>
                </a:prstGeom>
              </p:spPr>
            </p:pic>
            <p:pic>
              <p:nvPicPr>
                <p:cNvPr id="39" name="Picture 38">
                  <a:extLst>
                    <a:ext uri="{FF2B5EF4-FFF2-40B4-BE49-F238E27FC236}">
                      <a16:creationId xmlns:a16="http://schemas.microsoft.com/office/drawing/2014/main" id="{ED840830-CCFC-6464-95D2-33293778F15D}"/>
                    </a:ext>
                  </a:extLst>
                </p:cNvPr>
                <p:cNvPicPr>
                  <a:picLocks noChangeAspect="1"/>
                </p:cNvPicPr>
                <p:nvPr/>
              </p:nvPicPr>
              <p:blipFill>
                <a:blip r:embed="rId7"/>
                <a:stretch>
                  <a:fillRect/>
                </a:stretch>
              </p:blipFill>
              <p:spPr>
                <a:xfrm>
                  <a:off x="7485139" y="2844897"/>
                  <a:ext cx="2581635" cy="2972215"/>
                </a:xfrm>
                <a:prstGeom prst="rect">
                  <a:avLst/>
                </a:prstGeom>
              </p:spPr>
            </p:pic>
          </p:grpSp>
          <p:pic>
            <p:nvPicPr>
              <p:cNvPr id="37" name="Picture 36">
                <a:extLst>
                  <a:ext uri="{FF2B5EF4-FFF2-40B4-BE49-F238E27FC236}">
                    <a16:creationId xmlns:a16="http://schemas.microsoft.com/office/drawing/2014/main" id="{7305E809-3150-DDC4-B691-347142C67853}"/>
                  </a:ext>
                </a:extLst>
              </p:cNvPr>
              <p:cNvPicPr>
                <a:picLocks noChangeAspect="1"/>
              </p:cNvPicPr>
              <p:nvPr/>
            </p:nvPicPr>
            <p:blipFill rotWithShape="1">
              <a:blip r:embed="rId8"/>
              <a:srcRect l="5932"/>
              <a:stretch/>
            </p:blipFill>
            <p:spPr>
              <a:xfrm>
                <a:off x="9088687" y="1890943"/>
                <a:ext cx="2973366" cy="2269072"/>
              </a:xfrm>
              <a:prstGeom prst="rect">
                <a:avLst/>
              </a:prstGeom>
            </p:spPr>
          </p:pic>
        </p:grpSp>
        <p:sp>
          <p:nvSpPr>
            <p:cNvPr id="34" name="Rectangle: Rounded Corners 33">
              <a:extLst>
                <a:ext uri="{FF2B5EF4-FFF2-40B4-BE49-F238E27FC236}">
                  <a16:creationId xmlns:a16="http://schemas.microsoft.com/office/drawing/2014/main" id="{E4963DDD-C759-3E8A-D3BF-3461601C5E35}"/>
                </a:ext>
              </a:extLst>
            </p:cNvPr>
            <p:cNvSpPr/>
            <p:nvPr/>
          </p:nvSpPr>
          <p:spPr>
            <a:xfrm>
              <a:off x="5930762" y="1823886"/>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6" name="Group 5">
            <a:extLst>
              <a:ext uri="{FF2B5EF4-FFF2-40B4-BE49-F238E27FC236}">
                <a16:creationId xmlns:a16="http://schemas.microsoft.com/office/drawing/2014/main" id="{B84DC61C-D782-9C84-BC68-ABA643068B4C}"/>
              </a:ext>
            </a:extLst>
          </p:cNvPr>
          <p:cNvGrpSpPr/>
          <p:nvPr/>
        </p:nvGrpSpPr>
        <p:grpSpPr>
          <a:xfrm>
            <a:off x="7809085" y="4439075"/>
            <a:ext cx="2457265" cy="504475"/>
            <a:chOff x="7809085" y="4439075"/>
            <a:chExt cx="2457265" cy="504475"/>
          </a:xfrm>
        </p:grpSpPr>
        <p:pic>
          <p:nvPicPr>
            <p:cNvPr id="31" name="Picture 30">
              <a:extLst>
                <a:ext uri="{FF2B5EF4-FFF2-40B4-BE49-F238E27FC236}">
                  <a16:creationId xmlns:a16="http://schemas.microsoft.com/office/drawing/2014/main" id="{CC65786E-194B-EA51-7BB9-6246F7CFFE1A}"/>
                </a:ext>
              </a:extLst>
            </p:cNvPr>
            <p:cNvPicPr>
              <a:picLocks noChangeAspect="1"/>
            </p:cNvPicPr>
            <p:nvPr/>
          </p:nvPicPr>
          <p:blipFill>
            <a:blip r:embed="rId9"/>
            <a:stretch>
              <a:fillRect/>
            </a:stretch>
          </p:blipFill>
          <p:spPr>
            <a:xfrm>
              <a:off x="7857340" y="4456383"/>
              <a:ext cx="2360755" cy="469859"/>
            </a:xfrm>
            <a:prstGeom prst="rect">
              <a:avLst/>
            </a:prstGeom>
          </p:spPr>
        </p:pic>
        <p:sp>
          <p:nvSpPr>
            <p:cNvPr id="32" name="Rectangle: Rounded Corners 31">
              <a:extLst>
                <a:ext uri="{FF2B5EF4-FFF2-40B4-BE49-F238E27FC236}">
                  <a16:creationId xmlns:a16="http://schemas.microsoft.com/office/drawing/2014/main" id="{898CC024-2298-B1C4-F304-3058634B0C30}"/>
                </a:ext>
              </a:extLst>
            </p:cNvPr>
            <p:cNvSpPr/>
            <p:nvPr/>
          </p:nvSpPr>
          <p:spPr>
            <a:xfrm>
              <a:off x="7809085" y="4439075"/>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7" name="Group 6">
            <a:extLst>
              <a:ext uri="{FF2B5EF4-FFF2-40B4-BE49-F238E27FC236}">
                <a16:creationId xmlns:a16="http://schemas.microsoft.com/office/drawing/2014/main" id="{CF72154C-B845-207A-C46E-872C70CC9A3C}"/>
              </a:ext>
            </a:extLst>
          </p:cNvPr>
          <p:cNvGrpSpPr/>
          <p:nvPr/>
        </p:nvGrpSpPr>
        <p:grpSpPr>
          <a:xfrm>
            <a:off x="6320165" y="5155553"/>
            <a:ext cx="5435105" cy="1275400"/>
            <a:chOff x="6320165" y="5155553"/>
            <a:chExt cx="5435105" cy="1275400"/>
          </a:xfrm>
        </p:grpSpPr>
        <p:grpSp>
          <p:nvGrpSpPr>
            <p:cNvPr id="26" name="Group 25">
              <a:extLst>
                <a:ext uri="{FF2B5EF4-FFF2-40B4-BE49-F238E27FC236}">
                  <a16:creationId xmlns:a16="http://schemas.microsoft.com/office/drawing/2014/main" id="{F83F5587-D63C-7551-A5DF-2F0E68AA00B7}"/>
                </a:ext>
              </a:extLst>
            </p:cNvPr>
            <p:cNvGrpSpPr/>
            <p:nvPr/>
          </p:nvGrpSpPr>
          <p:grpSpPr>
            <a:xfrm>
              <a:off x="6399062" y="5227103"/>
              <a:ext cx="5277310" cy="1132300"/>
              <a:chOff x="6399062" y="5227103"/>
              <a:chExt cx="5277310" cy="1132300"/>
            </a:xfrm>
          </p:grpSpPr>
          <p:pic>
            <p:nvPicPr>
              <p:cNvPr id="28" name="Picture 27">
                <a:extLst>
                  <a:ext uri="{FF2B5EF4-FFF2-40B4-BE49-F238E27FC236}">
                    <a16:creationId xmlns:a16="http://schemas.microsoft.com/office/drawing/2014/main" id="{96567119-9D60-1122-0A9E-66C7A2404B90}"/>
                  </a:ext>
                </a:extLst>
              </p:cNvPr>
              <p:cNvPicPr>
                <a:picLocks noChangeAspect="1"/>
              </p:cNvPicPr>
              <p:nvPr/>
            </p:nvPicPr>
            <p:blipFill>
              <a:blip r:embed="rId10"/>
              <a:stretch>
                <a:fillRect/>
              </a:stretch>
            </p:blipFill>
            <p:spPr>
              <a:xfrm>
                <a:off x="7585170" y="5227103"/>
                <a:ext cx="2905095" cy="320878"/>
              </a:xfrm>
              <a:prstGeom prst="rect">
                <a:avLst/>
              </a:prstGeom>
            </p:spPr>
          </p:pic>
          <p:pic>
            <p:nvPicPr>
              <p:cNvPr id="29" name="Picture 28">
                <a:extLst>
                  <a:ext uri="{FF2B5EF4-FFF2-40B4-BE49-F238E27FC236}">
                    <a16:creationId xmlns:a16="http://schemas.microsoft.com/office/drawing/2014/main" id="{BBFB9189-BDBD-B385-09EA-0A36565575E5}"/>
                  </a:ext>
                </a:extLst>
              </p:cNvPr>
              <p:cNvPicPr>
                <a:picLocks noChangeAspect="1"/>
              </p:cNvPicPr>
              <p:nvPr/>
            </p:nvPicPr>
            <p:blipFill>
              <a:blip r:embed="rId11"/>
              <a:stretch>
                <a:fillRect/>
              </a:stretch>
            </p:blipFill>
            <p:spPr>
              <a:xfrm>
                <a:off x="6972060" y="5601298"/>
                <a:ext cx="4131314" cy="229199"/>
              </a:xfrm>
              <a:prstGeom prst="rect">
                <a:avLst/>
              </a:prstGeom>
            </p:spPr>
          </p:pic>
          <p:pic>
            <p:nvPicPr>
              <p:cNvPr id="30" name="Picture 29">
                <a:extLst>
                  <a:ext uri="{FF2B5EF4-FFF2-40B4-BE49-F238E27FC236}">
                    <a16:creationId xmlns:a16="http://schemas.microsoft.com/office/drawing/2014/main" id="{26FCE908-3240-8CF9-CC49-2BBC5D085FDA}"/>
                  </a:ext>
                </a:extLst>
              </p:cNvPr>
              <p:cNvPicPr>
                <a:picLocks noChangeAspect="1"/>
              </p:cNvPicPr>
              <p:nvPr/>
            </p:nvPicPr>
            <p:blipFill>
              <a:blip r:embed="rId12"/>
              <a:stretch>
                <a:fillRect/>
              </a:stretch>
            </p:blipFill>
            <p:spPr>
              <a:xfrm>
                <a:off x="6399062" y="5883815"/>
                <a:ext cx="5277310" cy="475588"/>
              </a:xfrm>
              <a:prstGeom prst="rect">
                <a:avLst/>
              </a:prstGeom>
            </p:spPr>
          </p:pic>
        </p:grpSp>
        <p:sp>
          <p:nvSpPr>
            <p:cNvPr id="27" name="Rectangle: Rounded Corners 26">
              <a:extLst>
                <a:ext uri="{FF2B5EF4-FFF2-40B4-BE49-F238E27FC236}">
                  <a16:creationId xmlns:a16="http://schemas.microsoft.com/office/drawing/2014/main" id="{D8EDFAF9-4B5F-C5BC-54C5-2F318E7F6A24}"/>
                </a:ext>
              </a:extLst>
            </p:cNvPr>
            <p:cNvSpPr/>
            <p:nvPr/>
          </p:nvSpPr>
          <p:spPr>
            <a:xfrm>
              <a:off x="6320165"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sp>
        <p:nvSpPr>
          <p:cNvPr id="8" name="Oval 7">
            <a:extLst>
              <a:ext uri="{FF2B5EF4-FFF2-40B4-BE49-F238E27FC236}">
                <a16:creationId xmlns:a16="http://schemas.microsoft.com/office/drawing/2014/main" id="{AC275ED7-488B-B364-6372-4F469F1A4D89}"/>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p>
        </p:txBody>
      </p:sp>
      <p:sp>
        <p:nvSpPr>
          <p:cNvPr id="9" name="Oval 8">
            <a:extLst>
              <a:ext uri="{FF2B5EF4-FFF2-40B4-BE49-F238E27FC236}">
                <a16:creationId xmlns:a16="http://schemas.microsoft.com/office/drawing/2014/main" id="{6522AD81-10CF-39E4-14C5-D2053C03AE21}"/>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p>
        </p:txBody>
      </p:sp>
      <p:sp>
        <p:nvSpPr>
          <p:cNvPr id="10" name="Oval 9">
            <a:extLst>
              <a:ext uri="{FF2B5EF4-FFF2-40B4-BE49-F238E27FC236}">
                <a16:creationId xmlns:a16="http://schemas.microsoft.com/office/drawing/2014/main" id="{F89E684F-F3ED-0F55-3661-655AFCD6FDFE}"/>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sp>
        <p:nvSpPr>
          <p:cNvPr id="11" name="Oval 10">
            <a:extLst>
              <a:ext uri="{FF2B5EF4-FFF2-40B4-BE49-F238E27FC236}">
                <a16:creationId xmlns:a16="http://schemas.microsoft.com/office/drawing/2014/main" id="{B631AF2E-A86B-0336-2F20-5EDC59314765}"/>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p>
        </p:txBody>
      </p:sp>
      <p:grpSp>
        <p:nvGrpSpPr>
          <p:cNvPr id="12" name="Group 11">
            <a:extLst>
              <a:ext uri="{FF2B5EF4-FFF2-40B4-BE49-F238E27FC236}">
                <a16:creationId xmlns:a16="http://schemas.microsoft.com/office/drawing/2014/main" id="{DF1DE016-AD19-CCDD-B5B0-A9A574EEE812}"/>
              </a:ext>
            </a:extLst>
          </p:cNvPr>
          <p:cNvGrpSpPr/>
          <p:nvPr/>
        </p:nvGrpSpPr>
        <p:grpSpPr>
          <a:xfrm>
            <a:off x="77339" y="2051718"/>
            <a:ext cx="5495685" cy="3916249"/>
            <a:chOff x="77339" y="2051718"/>
            <a:chExt cx="5495685" cy="3916249"/>
          </a:xfrm>
        </p:grpSpPr>
        <p:grpSp>
          <p:nvGrpSpPr>
            <p:cNvPr id="14" name="Group 13">
              <a:extLst>
                <a:ext uri="{FF2B5EF4-FFF2-40B4-BE49-F238E27FC236}">
                  <a16:creationId xmlns:a16="http://schemas.microsoft.com/office/drawing/2014/main" id="{D4C9F477-1E15-2445-40DC-F569BCB96E37}"/>
                </a:ext>
              </a:extLst>
            </p:cNvPr>
            <p:cNvGrpSpPr/>
            <p:nvPr/>
          </p:nvGrpSpPr>
          <p:grpSpPr>
            <a:xfrm>
              <a:off x="129947" y="2051718"/>
              <a:ext cx="5416362" cy="664572"/>
              <a:chOff x="129947" y="2051718"/>
              <a:chExt cx="5694211" cy="664572"/>
            </a:xfrm>
          </p:grpSpPr>
          <p:sp>
            <p:nvSpPr>
              <p:cNvPr id="24" name="Rectangle: Rounded Corners 23">
                <a:extLst>
                  <a:ext uri="{FF2B5EF4-FFF2-40B4-BE49-F238E27FC236}">
                    <a16:creationId xmlns:a16="http://schemas.microsoft.com/office/drawing/2014/main" id="{20114660-1D5E-1787-38E5-92EC6BAABE6F}"/>
                  </a:ext>
                </a:extLst>
              </p:cNvPr>
              <p:cNvSpPr/>
              <p:nvPr/>
            </p:nvSpPr>
            <p:spPr>
              <a:xfrm>
                <a:off x="273946"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noProof="1">
                    <a:solidFill>
                      <a:schemeClr val="tx1"/>
                    </a:solidFill>
                    <a:latin typeface="Georgia"/>
                  </a:rPr>
                  <a:t>Make a GET response to the SpaceX REST API</a:t>
                </a:r>
              </a:p>
              <a:p>
                <a:pPr marL="285750" indent="-285750">
                  <a:buFont typeface="Arial" panose="020B0604020202020204" pitchFamily="34" charset="0"/>
                  <a:buChar char="•"/>
                </a:pPr>
                <a:r>
                  <a:rPr lang="en-US" sz="1200" noProof="1">
                    <a:solidFill>
                      <a:schemeClr val="tx1"/>
                    </a:solidFill>
                    <a:latin typeface="Georgia"/>
                  </a:rPr>
                  <a:t>Convert the response to a .json file then to a Pandas DataFrame</a:t>
                </a:r>
              </a:p>
            </p:txBody>
          </p:sp>
          <p:sp>
            <p:nvSpPr>
              <p:cNvPr id="25" name="Oval 24">
                <a:extLst>
                  <a:ext uri="{FF2B5EF4-FFF2-40B4-BE49-F238E27FC236}">
                    <a16:creationId xmlns:a16="http://schemas.microsoft.com/office/drawing/2014/main" id="{7685E28B-AD1D-84E7-DDC1-C808BBB9CA21}"/>
                  </a:ext>
                </a:extLst>
              </p:cNvPr>
              <p:cNvSpPr/>
              <p:nvPr/>
            </p:nvSpPr>
            <p:spPr>
              <a:xfrm>
                <a:off x="129947"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p>
            </p:txBody>
          </p:sp>
        </p:grpSp>
        <p:grpSp>
          <p:nvGrpSpPr>
            <p:cNvPr id="15" name="Group 14">
              <a:extLst>
                <a:ext uri="{FF2B5EF4-FFF2-40B4-BE49-F238E27FC236}">
                  <a16:creationId xmlns:a16="http://schemas.microsoft.com/office/drawing/2014/main" id="{D6680ACD-7A84-638D-82ED-0ED3AF72D17C}"/>
                </a:ext>
              </a:extLst>
            </p:cNvPr>
            <p:cNvGrpSpPr/>
            <p:nvPr/>
          </p:nvGrpSpPr>
          <p:grpSpPr>
            <a:xfrm>
              <a:off x="129947" y="3035878"/>
              <a:ext cx="5423684" cy="1099636"/>
              <a:chOff x="129947" y="3035878"/>
              <a:chExt cx="5423684" cy="1099636"/>
            </a:xfrm>
          </p:grpSpPr>
          <p:sp>
            <p:nvSpPr>
              <p:cNvPr id="22" name="Rectangle: Rounded Corners 21">
                <a:extLst>
                  <a:ext uri="{FF2B5EF4-FFF2-40B4-BE49-F238E27FC236}">
                    <a16:creationId xmlns:a16="http://schemas.microsoft.com/office/drawing/2014/main" id="{C83BBD54-F0C6-43B7-547B-07E7848B09DE}"/>
                  </a:ext>
                </a:extLst>
              </p:cNvPr>
              <p:cNvSpPr/>
              <p:nvPr/>
            </p:nvSpPr>
            <p:spPr>
              <a:xfrm>
                <a:off x="273946" y="318313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chemeClr val="tx1"/>
                    </a:solidFill>
                    <a:latin typeface="Georgia"/>
                  </a:rPr>
                  <a:t>Use custom logic to clean the data </a:t>
                </a:r>
                <a:r>
                  <a:rPr lang="en-GB" altLang="en-GB" sz="1200">
                    <a:solidFill>
                      <a:schemeClr val="accent1"/>
                    </a:solidFill>
                    <a:latin typeface="Georgia"/>
                  </a:rPr>
                  <a:t>(see Appendix)</a:t>
                </a:r>
              </a:p>
              <a:p>
                <a:pPr marL="285750" indent="-285750">
                  <a:buFont typeface="Arial" panose="020B0604020202020204" pitchFamily="34" charset="0"/>
                  <a:buChar char="•"/>
                </a:pPr>
                <a:r>
                  <a:rPr lang="en-GB" altLang="en-GB" sz="1200">
                    <a:solidFill>
                      <a:schemeClr val="tx1"/>
                    </a:solidFill>
                    <a:latin typeface="Georgia"/>
                  </a:rPr>
                  <a:t>Define lists for data to be stored in</a:t>
                </a:r>
              </a:p>
              <a:p>
                <a:pPr marL="285750" indent="-285750">
                  <a:buFont typeface="Arial" panose="020B0604020202020204" pitchFamily="34" charset="0"/>
                  <a:buChar char="•"/>
                </a:pPr>
                <a:r>
                  <a:rPr lang="en-GB" altLang="en-GB" sz="1200">
                    <a:solidFill>
                      <a:schemeClr val="tx1"/>
                    </a:solidFill>
                    <a:latin typeface="Georgia"/>
                  </a:rPr>
                  <a:t>Call custom functions </a:t>
                </a:r>
                <a:r>
                  <a:rPr lang="en-GB" altLang="en-GB" sz="1200">
                    <a:solidFill>
                      <a:schemeClr val="accent1"/>
                    </a:solidFill>
                    <a:latin typeface="Georgia"/>
                  </a:rPr>
                  <a:t>(see Appendix) </a:t>
                </a:r>
                <a:r>
                  <a:rPr lang="en-GB" altLang="en-GB" sz="1200">
                    <a:solidFill>
                      <a:schemeClr val="tx1"/>
                    </a:solidFill>
                    <a:latin typeface="Georgia"/>
                  </a:rPr>
                  <a:t>to retrieve data and fill the lists</a:t>
                </a:r>
              </a:p>
              <a:p>
                <a:pPr marL="285750" indent="-285750">
                  <a:buFont typeface="Arial" panose="020B0604020202020204" pitchFamily="34" charset="0"/>
                  <a:buChar char="•"/>
                </a:pPr>
                <a:r>
                  <a:rPr lang="en-GB" altLang="en-GB" sz="1200">
                    <a:solidFill>
                      <a:schemeClr val="tx1"/>
                    </a:solidFill>
                    <a:latin typeface="Georgia"/>
                  </a:rPr>
                  <a:t>Use these lists as values in a dictionary and construct the dataset </a:t>
                </a:r>
              </a:p>
            </p:txBody>
          </p:sp>
          <p:sp>
            <p:nvSpPr>
              <p:cNvPr id="23" name="Oval 22">
                <a:extLst>
                  <a:ext uri="{FF2B5EF4-FFF2-40B4-BE49-F238E27FC236}">
                    <a16:creationId xmlns:a16="http://schemas.microsoft.com/office/drawing/2014/main" id="{98F3B8D7-F5BD-80E5-53F3-AF83D2B3869F}"/>
                  </a:ext>
                </a:extLst>
              </p:cNvPr>
              <p:cNvSpPr/>
              <p:nvPr/>
            </p:nvSpPr>
            <p:spPr>
              <a:xfrm>
                <a:off x="129947" y="303587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grpSp>
        <p:grpSp>
          <p:nvGrpSpPr>
            <p:cNvPr id="16" name="Group 15">
              <a:extLst>
                <a:ext uri="{FF2B5EF4-FFF2-40B4-BE49-F238E27FC236}">
                  <a16:creationId xmlns:a16="http://schemas.microsoft.com/office/drawing/2014/main" id="{1E6FD138-4909-D85D-2931-9FD27E5AE745}"/>
                </a:ext>
              </a:extLst>
            </p:cNvPr>
            <p:cNvGrpSpPr/>
            <p:nvPr/>
          </p:nvGrpSpPr>
          <p:grpSpPr>
            <a:xfrm>
              <a:off x="77339" y="4224571"/>
              <a:ext cx="5495685" cy="503746"/>
              <a:chOff x="77339" y="4224571"/>
              <a:chExt cx="5495685" cy="503746"/>
            </a:xfrm>
          </p:grpSpPr>
          <p:sp>
            <p:nvSpPr>
              <p:cNvPr id="20" name="Rectangle: Rounded Corners 19">
                <a:extLst>
                  <a:ext uri="{FF2B5EF4-FFF2-40B4-BE49-F238E27FC236}">
                    <a16:creationId xmlns:a16="http://schemas.microsoft.com/office/drawing/2014/main" id="{6FC637EC-CAFA-EFF3-40D7-6B63A21A4BC9}"/>
                  </a:ext>
                </a:extLst>
              </p:cNvPr>
              <p:cNvSpPr/>
              <p:nvPr/>
            </p:nvSpPr>
            <p:spPr>
              <a:xfrm>
                <a:off x="293339" y="4368571"/>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noProof="1">
                    <a:solidFill>
                      <a:schemeClr val="tx1"/>
                    </a:solidFill>
                    <a:latin typeface="Georgia"/>
                  </a:rPr>
                  <a:t>Create a Pandas DataFrame from the constructed dictionary dataset</a:t>
                </a:r>
              </a:p>
            </p:txBody>
          </p:sp>
          <p:sp>
            <p:nvSpPr>
              <p:cNvPr id="21" name="Oval 20">
                <a:extLst>
                  <a:ext uri="{FF2B5EF4-FFF2-40B4-BE49-F238E27FC236}">
                    <a16:creationId xmlns:a16="http://schemas.microsoft.com/office/drawing/2014/main" id="{7E8A0FEB-435C-F4A2-5735-A94BEC843F3C}"/>
                  </a:ext>
                </a:extLst>
              </p:cNvPr>
              <p:cNvSpPr/>
              <p:nvPr/>
            </p:nvSpPr>
            <p:spPr>
              <a:xfrm>
                <a:off x="77339" y="422457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p>
            </p:txBody>
          </p:sp>
        </p:grpSp>
        <p:grpSp>
          <p:nvGrpSpPr>
            <p:cNvPr id="17" name="Group 16">
              <a:extLst>
                <a:ext uri="{FF2B5EF4-FFF2-40B4-BE49-F238E27FC236}">
                  <a16:creationId xmlns:a16="http://schemas.microsoft.com/office/drawing/2014/main" id="{EA4E158B-3A6D-24EA-CBC8-61773C553DB5}"/>
                </a:ext>
              </a:extLst>
            </p:cNvPr>
            <p:cNvGrpSpPr/>
            <p:nvPr/>
          </p:nvGrpSpPr>
          <p:grpSpPr>
            <a:xfrm>
              <a:off x="129947" y="4966350"/>
              <a:ext cx="5443077" cy="1001617"/>
              <a:chOff x="129947" y="4966350"/>
              <a:chExt cx="5443077" cy="1001617"/>
            </a:xfrm>
          </p:grpSpPr>
          <p:sp>
            <p:nvSpPr>
              <p:cNvPr id="18" name="Rectangle: Rounded Corners 17">
                <a:extLst>
                  <a:ext uri="{FF2B5EF4-FFF2-40B4-BE49-F238E27FC236}">
                    <a16:creationId xmlns:a16="http://schemas.microsoft.com/office/drawing/2014/main" id="{745CF410-4F26-09FD-3F9B-8AF86BF5F9C2}"/>
                  </a:ext>
                </a:extLst>
              </p:cNvPr>
              <p:cNvSpPr/>
              <p:nvPr/>
            </p:nvSpPr>
            <p:spPr>
              <a:xfrm>
                <a:off x="293339" y="5015586"/>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noProof="1">
                    <a:solidFill>
                      <a:schemeClr val="tx1"/>
                    </a:solidFill>
                    <a:latin typeface="Georgia"/>
                  </a:rPr>
                  <a:t>Filter the DataFrame to only include Falcon 9 launches</a:t>
                </a:r>
              </a:p>
              <a:p>
                <a:pPr marL="285750" indent="-285750">
                  <a:buFont typeface="Arial" panose="020B0604020202020204" pitchFamily="34" charset="0"/>
                  <a:buChar char="•"/>
                </a:pPr>
                <a:r>
                  <a:rPr lang="en-GB" altLang="en-GB" sz="1200" noProof="1">
                    <a:solidFill>
                      <a:schemeClr val="tx1"/>
                    </a:solidFill>
                    <a:latin typeface="Georgia"/>
                  </a:rPr>
                  <a:t>Reset the FlightNumber column</a:t>
                </a:r>
              </a:p>
              <a:p>
                <a:pPr marL="285750" indent="-285750">
                  <a:buFont typeface="Arial" panose="020B0604020202020204" pitchFamily="34" charset="0"/>
                  <a:buChar char="•"/>
                </a:pPr>
                <a:r>
                  <a:rPr lang="en-GB" altLang="en-GB" sz="1200" noProof="1">
                    <a:solidFill>
                      <a:schemeClr val="tx1"/>
                    </a:solidFill>
                    <a:latin typeface="Georgia"/>
                  </a:rPr>
                  <a:t>Replace missing values of PayloadMass with the mean PayloadMass value</a:t>
                </a:r>
              </a:p>
            </p:txBody>
          </p:sp>
          <p:sp>
            <p:nvSpPr>
              <p:cNvPr id="19" name="Oval 18">
                <a:extLst>
                  <a:ext uri="{FF2B5EF4-FFF2-40B4-BE49-F238E27FC236}">
                    <a16:creationId xmlns:a16="http://schemas.microsoft.com/office/drawing/2014/main" id="{BC914C71-EF7B-D2CD-1030-890F519B8F1F}"/>
                  </a:ext>
                </a:extLst>
              </p:cNvPr>
              <p:cNvSpPr/>
              <p:nvPr/>
            </p:nvSpPr>
            <p:spPr>
              <a:xfrm>
                <a:off x="129947" y="496635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4</a:t>
                </a:r>
              </a:p>
            </p:txBody>
          </p:sp>
        </p:grpSp>
      </p:grpSp>
      <p:sp>
        <p:nvSpPr>
          <p:cNvPr id="45" name="Rectangle: Rounded Corners 44">
            <a:extLst>
              <a:ext uri="{FF2B5EF4-FFF2-40B4-BE49-F238E27FC236}">
                <a16:creationId xmlns:a16="http://schemas.microsoft.com/office/drawing/2014/main" id="{0003E2FE-0147-C1B3-C341-19486A90A17E}"/>
              </a:ext>
            </a:extLst>
          </p:cNvPr>
          <p:cNvSpPr/>
          <p:nvPr/>
        </p:nvSpPr>
        <p:spPr>
          <a:xfrm>
            <a:off x="293338" y="6215402"/>
            <a:ext cx="5279685" cy="404950"/>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en-GB" sz="1200" noProof="1">
                <a:solidFill>
                  <a:schemeClr val="tx1"/>
                </a:solidFill>
                <a:latin typeface="Georgia"/>
                <a:hlinkClick r:id="rId13"/>
              </a:rPr>
              <a:t>GitHub Repository with all the Lab Notebooks &amp; Python code</a:t>
            </a:r>
            <a:endParaRPr lang="en-GB" altLang="en-GB" sz="1200" noProof="1">
              <a:solidFill>
                <a:schemeClr val="tx1"/>
              </a:solidFill>
              <a:latin typeface="Georgia"/>
            </a:endParaRPr>
          </a:p>
        </p:txBody>
      </p:sp>
    </p:spTree>
    <p:extLst>
      <p:ext uri="{BB962C8B-B14F-4D97-AF65-F5344CB8AC3E}">
        <p14:creationId xmlns:p14="http://schemas.microsoft.com/office/powerpoint/2010/main" val="1359998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61893EB-FBAF-0CA5-CE3E-EC92EAA6963A}"/>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a:solidFill>
                <a:srgbClr val="000000"/>
              </a:solidFill>
              <a:latin typeface="Georgia"/>
            </a:endParaRPr>
          </a:p>
        </p:txBody>
      </p:sp>
      <p:sp>
        <p:nvSpPr>
          <p:cNvPr id="3" name="Title 1">
            <a:extLst>
              <a:ext uri="{FF2B5EF4-FFF2-40B4-BE49-F238E27FC236}">
                <a16:creationId xmlns:a16="http://schemas.microsoft.com/office/drawing/2014/main" id="{B28118DE-ED22-E75D-13DA-49DB2DA937C7}"/>
              </a:ext>
            </a:extLst>
          </p:cNvPr>
          <p:cNvSpPr>
            <a:spLocks noGrp="1"/>
          </p:cNvSpPr>
          <p:nvPr/>
        </p:nvSpPr>
        <p:spPr>
          <a:xfrm>
            <a:off x="214313" y="79783"/>
            <a:ext cx="6362166" cy="825568"/>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DATA COLLECTION – WEB SCRAPING</a:t>
            </a:r>
          </a:p>
        </p:txBody>
      </p:sp>
      <p:sp>
        <p:nvSpPr>
          <p:cNvPr id="4" name="TextBox 3">
            <a:extLst>
              <a:ext uri="{FF2B5EF4-FFF2-40B4-BE49-F238E27FC236}">
                <a16:creationId xmlns:a16="http://schemas.microsoft.com/office/drawing/2014/main" id="{8614929C-C855-7B67-55B6-E2D611B34FF1}"/>
              </a:ext>
            </a:extLst>
          </p:cNvPr>
          <p:cNvSpPr txBox="1"/>
          <p:nvPr/>
        </p:nvSpPr>
        <p:spPr>
          <a:xfrm>
            <a:off x="154062" y="1052736"/>
            <a:ext cx="5709861"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solidFill>
                  <a:srgbClr val="000000"/>
                </a:solidFill>
                <a:latin typeface="Georgia"/>
              </a:rPr>
              <a:t>Web scraping to collect Falcon 9 historical launch records from a Wikipedia page titled List of Falcon 9 and Falcon Heavy launches.</a:t>
            </a:r>
            <a:endParaRPr lang="en-US" sz="1600">
              <a:solidFill>
                <a:srgbClr val="000000"/>
              </a:solidFill>
              <a:latin typeface="Georgia"/>
            </a:endParaRPr>
          </a:p>
        </p:txBody>
      </p:sp>
      <p:grpSp>
        <p:nvGrpSpPr>
          <p:cNvPr id="5" name="Group 4">
            <a:extLst>
              <a:ext uri="{FF2B5EF4-FFF2-40B4-BE49-F238E27FC236}">
                <a16:creationId xmlns:a16="http://schemas.microsoft.com/office/drawing/2014/main" id="{1D953677-DCC5-4E44-6E82-002723D69882}"/>
              </a:ext>
            </a:extLst>
          </p:cNvPr>
          <p:cNvGrpSpPr/>
          <p:nvPr/>
        </p:nvGrpSpPr>
        <p:grpSpPr>
          <a:xfrm>
            <a:off x="5916030" y="862533"/>
            <a:ext cx="5856554" cy="920719"/>
            <a:chOff x="5916030" y="862533"/>
            <a:chExt cx="5856554" cy="920719"/>
          </a:xfrm>
        </p:grpSpPr>
        <p:grpSp>
          <p:nvGrpSpPr>
            <p:cNvPr id="36" name="Group 35">
              <a:extLst>
                <a:ext uri="{FF2B5EF4-FFF2-40B4-BE49-F238E27FC236}">
                  <a16:creationId xmlns:a16="http://schemas.microsoft.com/office/drawing/2014/main" id="{1D77692A-F4F6-3E3E-0104-6199196BA057}"/>
                </a:ext>
              </a:extLst>
            </p:cNvPr>
            <p:cNvGrpSpPr/>
            <p:nvPr/>
          </p:nvGrpSpPr>
          <p:grpSpPr>
            <a:xfrm>
              <a:off x="6168008" y="980727"/>
              <a:ext cx="5604576" cy="802525"/>
              <a:chOff x="6168008" y="980728"/>
              <a:chExt cx="5952229" cy="846406"/>
            </a:xfrm>
          </p:grpSpPr>
          <p:pic>
            <p:nvPicPr>
              <p:cNvPr id="38" name="Picture 37">
                <a:extLst>
                  <a:ext uri="{FF2B5EF4-FFF2-40B4-BE49-F238E27FC236}">
                    <a16:creationId xmlns:a16="http://schemas.microsoft.com/office/drawing/2014/main" id="{90AF16AC-1D37-256C-A14A-33FE2C9B6E25}"/>
                  </a:ext>
                </a:extLst>
              </p:cNvPr>
              <p:cNvPicPr>
                <a:picLocks noChangeAspect="1"/>
              </p:cNvPicPr>
              <p:nvPr/>
            </p:nvPicPr>
            <p:blipFill rotWithShape="1">
              <a:blip r:embed="rId2"/>
              <a:srcRect l="3419"/>
              <a:stretch/>
            </p:blipFill>
            <p:spPr>
              <a:xfrm>
                <a:off x="6168008" y="980728"/>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a:extLst>
                  <a:ext uri="{FF2B5EF4-FFF2-40B4-BE49-F238E27FC236}">
                    <a16:creationId xmlns:a16="http://schemas.microsoft.com/office/drawing/2014/main" id="{5BE45E58-D14A-1709-4CE4-970F986344E7}"/>
                  </a:ext>
                </a:extLst>
              </p:cNvPr>
              <p:cNvPicPr>
                <a:picLocks noChangeAspect="1"/>
              </p:cNvPicPr>
              <p:nvPr/>
            </p:nvPicPr>
            <p:blipFill>
              <a:blip r:embed="rId3"/>
              <a:stretch>
                <a:fillRect/>
              </a:stretch>
            </p:blipFill>
            <p:spPr>
              <a:xfrm>
                <a:off x="7544552" y="1274124"/>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7" name="Oval 36">
              <a:extLst>
                <a:ext uri="{FF2B5EF4-FFF2-40B4-BE49-F238E27FC236}">
                  <a16:creationId xmlns:a16="http://schemas.microsoft.com/office/drawing/2014/main" id="{A45DC968-D089-75AB-EDFA-1AD85C185288}"/>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grpSp>
      <p:grpSp>
        <p:nvGrpSpPr>
          <p:cNvPr id="6" name="Group 5">
            <a:extLst>
              <a:ext uri="{FF2B5EF4-FFF2-40B4-BE49-F238E27FC236}">
                <a16:creationId xmlns:a16="http://schemas.microsoft.com/office/drawing/2014/main" id="{BBFFA692-B2F7-3FEE-7A9E-AA7DAD85FFC1}"/>
              </a:ext>
            </a:extLst>
          </p:cNvPr>
          <p:cNvGrpSpPr/>
          <p:nvPr/>
        </p:nvGrpSpPr>
        <p:grpSpPr>
          <a:xfrm>
            <a:off x="8013015" y="2055097"/>
            <a:ext cx="1849112" cy="310814"/>
            <a:chOff x="8013015" y="2055091"/>
            <a:chExt cx="1963813" cy="327808"/>
          </a:xfrm>
        </p:grpSpPr>
        <p:pic>
          <p:nvPicPr>
            <p:cNvPr id="34" name="Picture 33">
              <a:extLst>
                <a:ext uri="{FF2B5EF4-FFF2-40B4-BE49-F238E27FC236}">
                  <a16:creationId xmlns:a16="http://schemas.microsoft.com/office/drawing/2014/main" id="{E76682E2-F24E-4A36-8577-CDAA7D8FD278}"/>
                </a:ext>
              </a:extLst>
            </p:cNvPr>
            <p:cNvPicPr>
              <a:picLocks noChangeAspect="1"/>
            </p:cNvPicPr>
            <p:nvPr/>
          </p:nvPicPr>
          <p:blipFill>
            <a:blip r:embed="rId4"/>
            <a:stretch>
              <a:fillRect/>
            </a:stretch>
          </p:blipFill>
          <p:spPr>
            <a:xfrm>
              <a:off x="8013015" y="2055091"/>
              <a:ext cx="1963813" cy="143975"/>
            </a:xfrm>
            <a:prstGeom prst="rect">
              <a:avLst/>
            </a:prstGeom>
            <a:ln>
              <a:no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BD688934-CE35-B7BC-1938-717D82694796}"/>
                </a:ext>
              </a:extLst>
            </p:cNvPr>
            <p:cNvPicPr>
              <a:picLocks noChangeAspect="1"/>
            </p:cNvPicPr>
            <p:nvPr/>
          </p:nvPicPr>
          <p:blipFill>
            <a:blip r:embed="rId5"/>
            <a:stretch>
              <a:fillRect/>
            </a:stretch>
          </p:blipFill>
          <p:spPr>
            <a:xfrm>
              <a:off x="8044689" y="2215888"/>
              <a:ext cx="1900465" cy="167011"/>
            </a:xfrm>
            <a:prstGeom prst="rect">
              <a:avLst/>
            </a:prstGeom>
            <a:ln>
              <a:noFill/>
            </a:ln>
            <a:effectLst>
              <a:outerShdw blurRad="292100" dist="139700" dir="2700000" algn="tl" rotWithShape="0">
                <a:srgbClr val="333333">
                  <a:alpha val="65000"/>
                </a:srgbClr>
              </a:outerShdw>
            </a:effectLst>
          </p:spPr>
        </p:pic>
      </p:grpSp>
      <p:sp>
        <p:nvSpPr>
          <p:cNvPr id="7" name="Oval 6">
            <a:extLst>
              <a:ext uri="{FF2B5EF4-FFF2-40B4-BE49-F238E27FC236}">
                <a16:creationId xmlns:a16="http://schemas.microsoft.com/office/drawing/2014/main" id="{E450C928-A50B-7B98-7FC2-1BA2A38EE592}"/>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pic>
        <p:nvPicPr>
          <p:cNvPr id="8" name="Picture 7">
            <a:extLst>
              <a:ext uri="{FF2B5EF4-FFF2-40B4-BE49-F238E27FC236}">
                <a16:creationId xmlns:a16="http://schemas.microsoft.com/office/drawing/2014/main" id="{8CB4AB18-EDA0-EF70-8A83-D996F76090B2}"/>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9" name="Oval 8">
            <a:extLst>
              <a:ext uri="{FF2B5EF4-FFF2-40B4-BE49-F238E27FC236}">
                <a16:creationId xmlns:a16="http://schemas.microsoft.com/office/drawing/2014/main" id="{E309305B-B1E1-DBE3-D156-C7CDC8555CCD}"/>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3</a:t>
            </a:r>
          </a:p>
        </p:txBody>
      </p:sp>
      <p:grpSp>
        <p:nvGrpSpPr>
          <p:cNvPr id="10" name="Group 9">
            <a:extLst>
              <a:ext uri="{FF2B5EF4-FFF2-40B4-BE49-F238E27FC236}">
                <a16:creationId xmlns:a16="http://schemas.microsoft.com/office/drawing/2014/main" id="{DB78FEB1-5446-7F50-A8F4-85DF58357887}"/>
              </a:ext>
            </a:extLst>
          </p:cNvPr>
          <p:cNvGrpSpPr/>
          <p:nvPr/>
        </p:nvGrpSpPr>
        <p:grpSpPr>
          <a:xfrm>
            <a:off x="7098509" y="3981008"/>
            <a:ext cx="3575653" cy="2361807"/>
            <a:chOff x="7098509" y="3981008"/>
            <a:chExt cx="3575653" cy="2361807"/>
          </a:xfrm>
        </p:grpSpPr>
        <p:pic>
          <p:nvPicPr>
            <p:cNvPr id="32" name="Picture 31">
              <a:extLst>
                <a:ext uri="{FF2B5EF4-FFF2-40B4-BE49-F238E27FC236}">
                  <a16:creationId xmlns:a16="http://schemas.microsoft.com/office/drawing/2014/main" id="{B46B3B6F-3489-E3F4-4D2A-B85AEAA9CEEC}"/>
                </a:ext>
              </a:extLst>
            </p:cNvPr>
            <p:cNvPicPr>
              <a:picLocks noChangeAspect="1"/>
            </p:cNvPicPr>
            <p:nvPr/>
          </p:nvPicPr>
          <p:blipFill>
            <a:blip r:embed="rId7"/>
            <a:stretch>
              <a:fillRect/>
            </a:stretch>
          </p:blipFill>
          <p:spPr>
            <a:xfrm>
              <a:off x="7234099" y="4125885"/>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3" name="Oval 32">
              <a:extLst>
                <a:ext uri="{FF2B5EF4-FFF2-40B4-BE49-F238E27FC236}">
                  <a16:creationId xmlns:a16="http://schemas.microsoft.com/office/drawing/2014/main" id="{1BB57765-8517-61E1-70D2-9BB8AEF77D92}"/>
                </a:ext>
              </a:extLst>
            </p:cNvPr>
            <p:cNvSpPr/>
            <p:nvPr/>
          </p:nvSpPr>
          <p:spPr>
            <a:xfrm>
              <a:off x="7098509" y="3981008"/>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4</a:t>
              </a:r>
            </a:p>
          </p:txBody>
        </p:sp>
      </p:grpSp>
      <p:grpSp>
        <p:nvGrpSpPr>
          <p:cNvPr id="11" name="Group 10">
            <a:extLst>
              <a:ext uri="{FF2B5EF4-FFF2-40B4-BE49-F238E27FC236}">
                <a16:creationId xmlns:a16="http://schemas.microsoft.com/office/drawing/2014/main" id="{15AB553E-C033-02B1-9C27-C3D8FB60A8E2}"/>
              </a:ext>
            </a:extLst>
          </p:cNvPr>
          <p:cNvGrpSpPr/>
          <p:nvPr/>
        </p:nvGrpSpPr>
        <p:grpSpPr>
          <a:xfrm>
            <a:off x="7990438" y="6453336"/>
            <a:ext cx="1791794" cy="351360"/>
            <a:chOff x="7990438" y="6453336"/>
            <a:chExt cx="1791794" cy="351360"/>
          </a:xfrm>
        </p:grpSpPr>
        <p:pic>
          <p:nvPicPr>
            <p:cNvPr id="29" name="Picture 28">
              <a:extLst>
                <a:ext uri="{FF2B5EF4-FFF2-40B4-BE49-F238E27FC236}">
                  <a16:creationId xmlns:a16="http://schemas.microsoft.com/office/drawing/2014/main" id="{5D9C980D-8261-DA9D-36CB-E7FF318038DB}"/>
                </a:ext>
              </a:extLst>
            </p:cNvPr>
            <p:cNvPicPr>
              <a:picLocks noChangeAspect="1"/>
            </p:cNvPicPr>
            <p:nvPr/>
          </p:nvPicPr>
          <p:blipFill>
            <a:blip r:embed="rId8"/>
            <a:stretch>
              <a:fillRect/>
            </a:stretch>
          </p:blipFill>
          <p:spPr>
            <a:xfrm>
              <a:off x="8171711" y="6591740"/>
              <a:ext cx="1539839" cy="212956"/>
            </a:xfrm>
            <a:prstGeom prst="rect">
              <a:avLst/>
            </a:prstGeom>
          </p:spPr>
        </p:pic>
        <p:sp>
          <p:nvSpPr>
            <p:cNvPr id="30" name="Rectangle: Rounded Corners 29">
              <a:extLst>
                <a:ext uri="{FF2B5EF4-FFF2-40B4-BE49-F238E27FC236}">
                  <a16:creationId xmlns:a16="http://schemas.microsoft.com/office/drawing/2014/main" id="{61C6EC42-D6D5-24F7-2094-68ED6AA82D26}"/>
                </a:ext>
              </a:extLst>
            </p:cNvPr>
            <p:cNvSpPr/>
            <p:nvPr/>
          </p:nvSpPr>
          <p:spPr>
            <a:xfrm rot="10800000" flipV="1">
              <a:off x="8126048" y="6590616"/>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Georgia"/>
              </a:endParaRPr>
            </a:p>
          </p:txBody>
        </p:sp>
        <p:sp>
          <p:nvSpPr>
            <p:cNvPr id="31" name="Oval 30">
              <a:extLst>
                <a:ext uri="{FF2B5EF4-FFF2-40B4-BE49-F238E27FC236}">
                  <a16:creationId xmlns:a16="http://schemas.microsoft.com/office/drawing/2014/main" id="{5F42B13E-EC4E-F1CD-D9F5-F9B4467D7573}"/>
                </a:ext>
              </a:extLst>
            </p:cNvPr>
            <p:cNvSpPr/>
            <p:nvPr/>
          </p:nvSpPr>
          <p:spPr>
            <a:xfrm>
              <a:off x="7990438" y="6453336"/>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5</a:t>
              </a:r>
            </a:p>
          </p:txBody>
        </p:sp>
      </p:grpSp>
      <p:grpSp>
        <p:nvGrpSpPr>
          <p:cNvPr id="12" name="Group 11">
            <a:extLst>
              <a:ext uri="{FF2B5EF4-FFF2-40B4-BE49-F238E27FC236}">
                <a16:creationId xmlns:a16="http://schemas.microsoft.com/office/drawing/2014/main" id="{0A3089EB-8CCB-1139-E4D9-00615F9B1751}"/>
              </a:ext>
            </a:extLst>
          </p:cNvPr>
          <p:cNvGrpSpPr/>
          <p:nvPr/>
        </p:nvGrpSpPr>
        <p:grpSpPr>
          <a:xfrm>
            <a:off x="98387" y="2051718"/>
            <a:ext cx="5416362" cy="664572"/>
            <a:chOff x="98387" y="2051718"/>
            <a:chExt cx="5694211" cy="664572"/>
          </a:xfrm>
        </p:grpSpPr>
        <p:sp>
          <p:nvSpPr>
            <p:cNvPr id="27" name="Rectangle: Rounded Corners 26">
              <a:extLst>
                <a:ext uri="{FF2B5EF4-FFF2-40B4-BE49-F238E27FC236}">
                  <a16:creationId xmlns:a16="http://schemas.microsoft.com/office/drawing/2014/main" id="{05D1CCB2-B545-E6F7-02DF-0A44BDD8AD21}"/>
                </a:ext>
              </a:extLst>
            </p:cNvPr>
            <p:cNvSpPr/>
            <p:nvPr/>
          </p:nvSpPr>
          <p:spPr>
            <a:xfrm>
              <a:off x="242386"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Request the HTML page from the static URL</a:t>
              </a:r>
            </a:p>
            <a:p>
              <a:pPr marL="285750" indent="-285750">
                <a:buFont typeface="Arial" panose="020B0604020202020204" pitchFamily="34" charset="0"/>
                <a:buChar char="•"/>
              </a:pPr>
              <a:r>
                <a:rPr lang="en-GB" altLang="en-GB" sz="1200">
                  <a:solidFill>
                    <a:srgbClr val="000000"/>
                  </a:solidFill>
                  <a:latin typeface="Georgia"/>
                </a:rPr>
                <a:t>Assign the response to an object</a:t>
              </a:r>
            </a:p>
          </p:txBody>
        </p:sp>
        <p:sp>
          <p:nvSpPr>
            <p:cNvPr id="28" name="Oval 27">
              <a:extLst>
                <a:ext uri="{FF2B5EF4-FFF2-40B4-BE49-F238E27FC236}">
                  <a16:creationId xmlns:a16="http://schemas.microsoft.com/office/drawing/2014/main" id="{2BBB65C6-742F-6912-B04A-4286CAFD1B79}"/>
                </a:ext>
              </a:extLst>
            </p:cNvPr>
            <p:cNvSpPr/>
            <p:nvPr/>
          </p:nvSpPr>
          <p:spPr>
            <a:xfrm>
              <a:off x="98387"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grpSp>
      <p:grpSp>
        <p:nvGrpSpPr>
          <p:cNvPr id="13" name="Group 12">
            <a:extLst>
              <a:ext uri="{FF2B5EF4-FFF2-40B4-BE49-F238E27FC236}">
                <a16:creationId xmlns:a16="http://schemas.microsoft.com/office/drawing/2014/main" id="{D4F5FA78-D646-8871-093B-372BF5BE0BF4}"/>
              </a:ext>
            </a:extLst>
          </p:cNvPr>
          <p:cNvGrpSpPr/>
          <p:nvPr/>
        </p:nvGrpSpPr>
        <p:grpSpPr>
          <a:xfrm>
            <a:off x="98387" y="2952032"/>
            <a:ext cx="5423684" cy="664574"/>
            <a:chOff x="98387" y="2952032"/>
            <a:chExt cx="5423684" cy="664574"/>
          </a:xfrm>
        </p:grpSpPr>
        <p:sp>
          <p:nvSpPr>
            <p:cNvPr id="25" name="Rectangle: Rounded Corners 24">
              <a:extLst>
                <a:ext uri="{FF2B5EF4-FFF2-40B4-BE49-F238E27FC236}">
                  <a16:creationId xmlns:a16="http://schemas.microsoft.com/office/drawing/2014/main" id="{5E26925A-D2B1-9C8F-FC7E-037F7F4E8892}"/>
                </a:ext>
              </a:extLst>
            </p:cNvPr>
            <p:cNvSpPr/>
            <p:nvPr/>
          </p:nvSpPr>
          <p:spPr>
            <a:xfrm>
              <a:off x="242386" y="3099288"/>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Create a BeautifulSoup object from the HTML response object </a:t>
              </a:r>
            </a:p>
            <a:p>
              <a:pPr marL="285750" indent="-285750">
                <a:buFont typeface="Arial" panose="020B0604020202020204" pitchFamily="34" charset="0"/>
                <a:buChar char="•"/>
              </a:pPr>
              <a:r>
                <a:rPr lang="en-GB" altLang="en-GB" sz="1200">
                  <a:solidFill>
                    <a:srgbClr val="000000"/>
                  </a:solidFill>
                  <a:latin typeface="Georgia"/>
                </a:rPr>
                <a:t>Find all tables within the HTML page</a:t>
              </a:r>
            </a:p>
          </p:txBody>
        </p:sp>
        <p:sp>
          <p:nvSpPr>
            <p:cNvPr id="26" name="Oval 25">
              <a:extLst>
                <a:ext uri="{FF2B5EF4-FFF2-40B4-BE49-F238E27FC236}">
                  <a16:creationId xmlns:a16="http://schemas.microsoft.com/office/drawing/2014/main" id="{06C57586-8C42-6E20-CCB3-633EC1AFB892}"/>
                </a:ext>
              </a:extLst>
            </p:cNvPr>
            <p:cNvSpPr/>
            <p:nvPr/>
          </p:nvSpPr>
          <p:spPr>
            <a:xfrm>
              <a:off x="98387" y="295203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grpSp>
      <p:grpSp>
        <p:nvGrpSpPr>
          <p:cNvPr id="14" name="Group 13">
            <a:extLst>
              <a:ext uri="{FF2B5EF4-FFF2-40B4-BE49-F238E27FC236}">
                <a16:creationId xmlns:a16="http://schemas.microsoft.com/office/drawing/2014/main" id="{0FFF1751-E07B-551D-64B3-0D2819795549}"/>
              </a:ext>
            </a:extLst>
          </p:cNvPr>
          <p:cNvGrpSpPr/>
          <p:nvPr/>
        </p:nvGrpSpPr>
        <p:grpSpPr>
          <a:xfrm>
            <a:off x="98387" y="4752664"/>
            <a:ext cx="5423684" cy="885920"/>
            <a:chOff x="98387" y="4752664"/>
            <a:chExt cx="5423684" cy="885920"/>
          </a:xfrm>
        </p:grpSpPr>
        <p:sp>
          <p:nvSpPr>
            <p:cNvPr id="23" name="Rectangle: Rounded Corners 22">
              <a:extLst>
                <a:ext uri="{FF2B5EF4-FFF2-40B4-BE49-F238E27FC236}">
                  <a16:creationId xmlns:a16="http://schemas.microsoft.com/office/drawing/2014/main" id="{8E821C44-BDA8-64DB-948A-7C0163AE411A}"/>
                </a:ext>
              </a:extLst>
            </p:cNvPr>
            <p:cNvSpPr/>
            <p:nvPr/>
          </p:nvSpPr>
          <p:spPr>
            <a:xfrm>
              <a:off x="242386" y="4899920"/>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Use the column names as keys in a dictionary</a:t>
              </a:r>
            </a:p>
            <a:p>
              <a:pPr marL="285750" indent="-285750">
                <a:buFont typeface="Arial" panose="020B0604020202020204" pitchFamily="34" charset="0"/>
                <a:buChar char="•"/>
              </a:pPr>
              <a:r>
                <a:rPr lang="en-GB" altLang="en-GB" sz="1200">
                  <a:solidFill>
                    <a:srgbClr val="000000"/>
                  </a:solidFill>
                  <a:latin typeface="Georgia"/>
                </a:rPr>
                <a:t>Use custom functions and logic to parse all launch tables (see Appendix) to fill the dictionary values</a:t>
              </a:r>
            </a:p>
          </p:txBody>
        </p:sp>
        <p:sp>
          <p:nvSpPr>
            <p:cNvPr id="24" name="Oval 23">
              <a:extLst>
                <a:ext uri="{FF2B5EF4-FFF2-40B4-BE49-F238E27FC236}">
                  <a16:creationId xmlns:a16="http://schemas.microsoft.com/office/drawing/2014/main" id="{EA41A227-E186-CCCD-D8F2-B72F1E2BA8D6}"/>
                </a:ext>
              </a:extLst>
            </p:cNvPr>
            <p:cNvSpPr/>
            <p:nvPr/>
          </p:nvSpPr>
          <p:spPr>
            <a:xfrm>
              <a:off x="98387" y="475266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4</a:t>
              </a:r>
            </a:p>
          </p:txBody>
        </p:sp>
      </p:grpSp>
      <p:grpSp>
        <p:nvGrpSpPr>
          <p:cNvPr id="15" name="Group 14">
            <a:extLst>
              <a:ext uri="{FF2B5EF4-FFF2-40B4-BE49-F238E27FC236}">
                <a16:creationId xmlns:a16="http://schemas.microsoft.com/office/drawing/2014/main" id="{E528372B-06F5-1E6B-C6F0-F8A352D94065}"/>
              </a:ext>
            </a:extLst>
          </p:cNvPr>
          <p:cNvGrpSpPr/>
          <p:nvPr/>
        </p:nvGrpSpPr>
        <p:grpSpPr>
          <a:xfrm>
            <a:off x="98387" y="5874326"/>
            <a:ext cx="5423684" cy="507002"/>
            <a:chOff x="98387" y="5874326"/>
            <a:chExt cx="5423684" cy="507002"/>
          </a:xfrm>
        </p:grpSpPr>
        <p:sp>
          <p:nvSpPr>
            <p:cNvPr id="21" name="Rectangle: Rounded Corners 20">
              <a:extLst>
                <a:ext uri="{FF2B5EF4-FFF2-40B4-BE49-F238E27FC236}">
                  <a16:creationId xmlns:a16="http://schemas.microsoft.com/office/drawing/2014/main" id="{F48AE10A-F722-5B35-3B60-42D479825090}"/>
                </a:ext>
              </a:extLst>
            </p:cNvPr>
            <p:cNvSpPr/>
            <p:nvPr/>
          </p:nvSpPr>
          <p:spPr>
            <a:xfrm>
              <a:off x="242386" y="6021582"/>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Convert the dictionary to a Pandas DataFrame ready for export</a:t>
              </a:r>
            </a:p>
          </p:txBody>
        </p:sp>
        <p:sp>
          <p:nvSpPr>
            <p:cNvPr id="22" name="Oval 21">
              <a:extLst>
                <a:ext uri="{FF2B5EF4-FFF2-40B4-BE49-F238E27FC236}">
                  <a16:creationId xmlns:a16="http://schemas.microsoft.com/office/drawing/2014/main" id="{B49CCAB7-131B-9751-2767-511CCDFA9875}"/>
                </a:ext>
              </a:extLst>
            </p:cNvPr>
            <p:cNvSpPr/>
            <p:nvPr/>
          </p:nvSpPr>
          <p:spPr>
            <a:xfrm>
              <a:off x="98387" y="587432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5</a:t>
              </a:r>
            </a:p>
          </p:txBody>
        </p:sp>
      </p:grpSp>
      <p:grpSp>
        <p:nvGrpSpPr>
          <p:cNvPr id="16" name="Group 15">
            <a:extLst>
              <a:ext uri="{FF2B5EF4-FFF2-40B4-BE49-F238E27FC236}">
                <a16:creationId xmlns:a16="http://schemas.microsoft.com/office/drawing/2014/main" id="{1D079CA8-97E0-372A-EFD4-DB44BE54DDB1}"/>
              </a:ext>
            </a:extLst>
          </p:cNvPr>
          <p:cNvGrpSpPr/>
          <p:nvPr/>
        </p:nvGrpSpPr>
        <p:grpSpPr>
          <a:xfrm>
            <a:off x="98387" y="3852348"/>
            <a:ext cx="5423684" cy="664574"/>
            <a:chOff x="98387" y="3852348"/>
            <a:chExt cx="5423684" cy="664574"/>
          </a:xfrm>
        </p:grpSpPr>
        <p:sp>
          <p:nvSpPr>
            <p:cNvPr id="19" name="Rectangle: Rounded Corners 18">
              <a:extLst>
                <a:ext uri="{FF2B5EF4-FFF2-40B4-BE49-F238E27FC236}">
                  <a16:creationId xmlns:a16="http://schemas.microsoft.com/office/drawing/2014/main" id="{3AD9B2B0-762E-CB44-B636-025A3A84A6B5}"/>
                </a:ext>
              </a:extLst>
            </p:cNvPr>
            <p:cNvSpPr/>
            <p:nvPr/>
          </p:nvSpPr>
          <p:spPr>
            <a:xfrm>
              <a:off x="242386" y="399960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Collect all column header names from the tables found within the HTML page</a:t>
              </a:r>
            </a:p>
          </p:txBody>
        </p:sp>
        <p:sp>
          <p:nvSpPr>
            <p:cNvPr id="20" name="Oval 19">
              <a:extLst>
                <a:ext uri="{FF2B5EF4-FFF2-40B4-BE49-F238E27FC236}">
                  <a16:creationId xmlns:a16="http://schemas.microsoft.com/office/drawing/2014/main" id="{16E89E4C-8156-560B-0BD2-BC5CF6486E0B}"/>
                </a:ext>
              </a:extLst>
            </p:cNvPr>
            <p:cNvSpPr/>
            <p:nvPr/>
          </p:nvSpPr>
          <p:spPr>
            <a:xfrm>
              <a:off x="98387" y="385234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3</a:t>
              </a:r>
            </a:p>
          </p:txBody>
        </p:sp>
      </p:grpSp>
      <p:sp>
        <p:nvSpPr>
          <p:cNvPr id="18" name="Rectangle: Rounded Corners 17">
            <a:extLst>
              <a:ext uri="{FF2B5EF4-FFF2-40B4-BE49-F238E27FC236}">
                <a16:creationId xmlns:a16="http://schemas.microsoft.com/office/drawing/2014/main" id="{77CC223A-C66C-816D-D48E-FC587A09C156}"/>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a:solidFill>
                <a:srgbClr val="000000"/>
              </a:solidFill>
              <a:latin typeface="Georgia"/>
            </a:endParaRPr>
          </a:p>
        </p:txBody>
      </p:sp>
      <p:sp>
        <p:nvSpPr>
          <p:cNvPr id="40" name="Rectangle: Rounded Corners 39">
            <a:extLst>
              <a:ext uri="{FF2B5EF4-FFF2-40B4-BE49-F238E27FC236}">
                <a16:creationId xmlns:a16="http://schemas.microsoft.com/office/drawing/2014/main" id="{6FBC3BC6-60D0-CD8B-CAE9-73604E343537}"/>
              </a:ext>
            </a:extLst>
          </p:cNvPr>
          <p:cNvSpPr/>
          <p:nvPr/>
        </p:nvSpPr>
        <p:spPr>
          <a:xfrm>
            <a:off x="242386" y="6292144"/>
            <a:ext cx="5279685" cy="404950"/>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en-GB" sz="1200" noProof="1">
                <a:solidFill>
                  <a:schemeClr val="tx1"/>
                </a:solidFill>
                <a:latin typeface="Georgia"/>
                <a:hlinkClick r:id="rId9"/>
              </a:rPr>
              <a:t>GitHub Repository with all the Lab Notebooks &amp; Python code</a:t>
            </a:r>
            <a:endParaRPr lang="en-GB" altLang="en-GB" sz="1200" noProof="1">
              <a:solidFill>
                <a:schemeClr val="tx1"/>
              </a:solidFill>
              <a:latin typeface="Georgia"/>
            </a:endParaRPr>
          </a:p>
        </p:txBody>
      </p:sp>
    </p:spTree>
    <p:extLst>
      <p:ext uri="{BB962C8B-B14F-4D97-AF65-F5344CB8AC3E}">
        <p14:creationId xmlns:p14="http://schemas.microsoft.com/office/powerpoint/2010/main" val="1754227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D73C-849C-04C4-189E-814EEFF3324C}"/>
              </a:ext>
            </a:extLst>
          </p:cNvPr>
          <p:cNvSpPr>
            <a:spLocks noGrp="1"/>
          </p:cNvSpPr>
          <p:nvPr/>
        </p:nvSpPr>
        <p:spPr>
          <a:xfrm>
            <a:off x="404813" y="188640"/>
            <a:ext cx="7586808"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DATA MANIPULATION/WRANGLING – PANDAS</a:t>
            </a:r>
          </a:p>
        </p:txBody>
      </p:sp>
      <p:sp>
        <p:nvSpPr>
          <p:cNvPr id="3" name="Text Placeholder 2">
            <a:extLst>
              <a:ext uri="{FF2B5EF4-FFF2-40B4-BE49-F238E27FC236}">
                <a16:creationId xmlns:a16="http://schemas.microsoft.com/office/drawing/2014/main" id="{9CECB50A-295C-498C-BF8F-D9DD901BE80C}"/>
              </a:ext>
            </a:extLst>
          </p:cNvPr>
          <p:cNvSpPr>
            <a:spLocks noGrp="1"/>
          </p:cNvSpPr>
          <p:nvPr/>
        </p:nvSpPr>
        <p:spPr>
          <a:xfrm>
            <a:off x="396636" y="1064710"/>
            <a:ext cx="6339259" cy="145221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GB" altLang="en-GB" sz="1600" noProof="1">
                <a:solidFill>
                  <a:srgbClr val="000000"/>
                </a:solidFill>
                <a:latin typeface="Georgia"/>
              </a:rPr>
              <a:t>Context:</a:t>
            </a:r>
          </a:p>
          <a:p>
            <a:pPr marL="342900" indent="-342900">
              <a:buFont typeface="Arial" panose="020B0604020202020204" pitchFamily="34" charset="0"/>
              <a:buChar char="•"/>
            </a:pPr>
            <a:r>
              <a:rPr lang="en-GB" altLang="en-GB" sz="1400" noProof="1">
                <a:solidFill>
                  <a:srgbClr val="000000"/>
                </a:solidFill>
                <a:latin typeface="Georgia"/>
              </a:rPr>
              <a:t>The SpaceX dataset contains several Space X  launch facilities, and each location is in the LaunchSite column.</a:t>
            </a:r>
          </a:p>
          <a:p>
            <a:pPr marL="342900" indent="-342900">
              <a:buFont typeface="Arial" panose="020B0604020202020204" pitchFamily="34" charset="0"/>
              <a:buChar char="•"/>
            </a:pPr>
            <a:r>
              <a:rPr lang="en-GB" altLang="en-GB" sz="1400" noProof="1">
                <a:solidFill>
                  <a:srgbClr val="000000"/>
                </a:solidFill>
                <a:latin typeface="Georgia"/>
              </a:rPr>
              <a:t>Each launch aims to a dedicated orbit, and some of the common orbit types are shown in the figure below. The orbit type is in the Orbit column.</a:t>
            </a: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lvl="1" indent="0">
              <a:buNone/>
            </a:pPr>
            <a:endParaRPr lang="en-GB" altLang="en-GB" sz="1600" noProof="1">
              <a:solidFill>
                <a:srgbClr val="000000"/>
              </a:solidFill>
              <a:latin typeface="Georgia"/>
            </a:endParaRPr>
          </a:p>
          <a:p>
            <a:pPr lvl="1" indent="0">
              <a:buNone/>
            </a:pPr>
            <a:r>
              <a:rPr lang="en-GB" altLang="en-GB" sz="1600" noProof="1">
                <a:solidFill>
                  <a:srgbClr val="000000"/>
                </a:solidFill>
                <a:latin typeface="Georgia"/>
              </a:rPr>
              <a:t>Initial Data Exploration:</a:t>
            </a:r>
            <a:endParaRPr lang="en-GB" altLang="en-GB" dirty="0"/>
          </a:p>
          <a:p>
            <a:pPr marL="342900" indent="-342900">
              <a:buFont typeface="Arial" panose="020B0604020202020204" pitchFamily="34" charset="0"/>
              <a:buChar char="•"/>
            </a:pPr>
            <a:r>
              <a:rPr lang="en-GB" altLang="en-GB" sz="1400" noProof="1">
                <a:solidFill>
                  <a:srgbClr val="000000"/>
                </a:solidFill>
                <a:latin typeface="Georgia"/>
              </a:rPr>
              <a:t>Using the </a:t>
            </a:r>
            <a:r>
              <a:rPr lang="en-GB" altLang="en-GB" sz="1400" b="0" noProof="1">
                <a:solidFill>
                  <a:srgbClr val="000000"/>
                </a:solidFill>
                <a:effectLst/>
                <a:latin typeface="Georgia"/>
              </a:rPr>
              <a:t>.value_counts()</a:t>
            </a:r>
            <a:r>
              <a:rPr lang="en-GB" altLang="en-GB" sz="1400" noProof="1">
                <a:solidFill>
                  <a:srgbClr val="000000"/>
                </a:solidFill>
                <a:latin typeface="Georgia"/>
              </a:rPr>
              <a:t> method to determine the following:</a:t>
            </a:r>
          </a:p>
          <a:p>
            <a:pPr marL="520700" lvl="1" indent="-342900">
              <a:buFont typeface="+mj-lt"/>
              <a:buAutoNum type="arabicPeriod"/>
            </a:pPr>
            <a:r>
              <a:rPr lang="en-GB" altLang="en-GB" sz="1200" noProof="1">
                <a:solidFill>
                  <a:srgbClr val="000000"/>
                </a:solidFill>
                <a:latin typeface="Georgia"/>
              </a:rPr>
              <a:t>Number of launches on each site</a:t>
            </a:r>
          </a:p>
          <a:p>
            <a:pPr marL="520700" lvl="1" indent="-342900">
              <a:buFont typeface="+mj-lt"/>
              <a:buAutoNum type="arabicPeriod"/>
            </a:pPr>
            <a:r>
              <a:rPr lang="en-GB" altLang="en-GB" sz="1200" noProof="1">
                <a:solidFill>
                  <a:srgbClr val="000000"/>
                </a:solidFill>
                <a:latin typeface="Georgia"/>
              </a:rPr>
              <a:t>Number and occurrence of each orbit</a:t>
            </a:r>
          </a:p>
          <a:p>
            <a:pPr marL="520700" lvl="1" indent="-342900">
              <a:buFont typeface="+mj-lt"/>
              <a:buAutoNum type="arabicPeriod"/>
            </a:pPr>
            <a:r>
              <a:rPr lang="en-GB" altLang="en-GB" sz="1200" noProof="1">
                <a:solidFill>
                  <a:srgbClr val="000000"/>
                </a:solidFill>
                <a:latin typeface="Georgia"/>
              </a:rPr>
              <a:t>Number and occurrence of landing outcome per orbit type</a:t>
            </a: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lvl="2" indent="0">
              <a:buNone/>
            </a:pPr>
            <a:endParaRPr lang="en-GB" altLang="en-GB" sz="1100" noProof="1">
              <a:solidFill>
                <a:srgbClr val="000000"/>
              </a:solidFill>
              <a:latin typeface="Georgia"/>
            </a:endParaRPr>
          </a:p>
        </p:txBody>
      </p:sp>
      <p:pic>
        <p:nvPicPr>
          <p:cNvPr id="4" name="Picture 3">
            <a:extLst>
              <a:ext uri="{FF2B5EF4-FFF2-40B4-BE49-F238E27FC236}">
                <a16:creationId xmlns:a16="http://schemas.microsoft.com/office/drawing/2014/main" id="{CA804409-0528-DBF0-BE59-59DC99ED877C}"/>
              </a:ext>
            </a:extLst>
          </p:cNvPr>
          <p:cNvPicPr>
            <a:picLocks noChangeAspect="1"/>
          </p:cNvPicPr>
          <p:nvPr/>
        </p:nvPicPr>
        <p:blipFill rotWithShape="1">
          <a:blip r:embed="rId2"/>
          <a:srcRect l="9729" t="12200" r="13202" b="4851"/>
          <a:stretch/>
        </p:blipFill>
        <p:spPr>
          <a:xfrm>
            <a:off x="551384" y="2599297"/>
            <a:ext cx="5868363" cy="144939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BAAD6A8C-0F66-510D-D894-0DFEBDC00AE3}"/>
              </a:ext>
            </a:extLst>
          </p:cNvPr>
          <p:cNvPicPr>
            <a:picLocks noChangeAspect="1"/>
          </p:cNvPicPr>
          <p:nvPr/>
        </p:nvPicPr>
        <p:blipFill>
          <a:blip r:embed="rId3"/>
          <a:stretch>
            <a:fillRect/>
          </a:stretch>
        </p:blipFill>
        <p:spPr>
          <a:xfrm>
            <a:off x="7981807" y="349758"/>
            <a:ext cx="3813557" cy="126396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3CAF59EF-C944-D3E3-C581-E00211160957}"/>
              </a:ext>
            </a:extLst>
          </p:cNvPr>
          <p:cNvPicPr>
            <a:picLocks noChangeAspect="1"/>
          </p:cNvPicPr>
          <p:nvPr/>
        </p:nvPicPr>
        <p:blipFill>
          <a:blip r:embed="rId4"/>
          <a:stretch>
            <a:fillRect/>
          </a:stretch>
        </p:blipFill>
        <p:spPr>
          <a:xfrm>
            <a:off x="8076069" y="1790816"/>
            <a:ext cx="3829139"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352B48D9-D6F5-237D-F28A-53AC3D48DE95}"/>
              </a:ext>
            </a:extLst>
          </p:cNvPr>
          <p:cNvPicPr>
            <a:picLocks noChangeAspect="1"/>
          </p:cNvPicPr>
          <p:nvPr/>
        </p:nvPicPr>
        <p:blipFill>
          <a:blip r:embed="rId5"/>
          <a:stretch>
            <a:fillRect/>
          </a:stretch>
        </p:blipFill>
        <p:spPr>
          <a:xfrm>
            <a:off x="8077057" y="4599216"/>
            <a:ext cx="3827165" cy="183754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 name="Oval 7">
            <a:extLst>
              <a:ext uri="{FF2B5EF4-FFF2-40B4-BE49-F238E27FC236}">
                <a16:creationId xmlns:a16="http://schemas.microsoft.com/office/drawing/2014/main" id="{49029D33-9990-DF4F-3D9D-668F02B0CBF7}"/>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9" name="Oval 8">
            <a:extLst>
              <a:ext uri="{FF2B5EF4-FFF2-40B4-BE49-F238E27FC236}">
                <a16:creationId xmlns:a16="http://schemas.microsoft.com/office/drawing/2014/main" id="{221BECCD-664A-9962-FED8-B35501CD883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0" name="Oval 9">
            <a:extLst>
              <a:ext uri="{FF2B5EF4-FFF2-40B4-BE49-F238E27FC236}">
                <a16:creationId xmlns:a16="http://schemas.microsoft.com/office/drawing/2014/main" id="{90B58C69-B901-3CBF-D119-42D1DFE87697}"/>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3</a:t>
            </a:r>
          </a:p>
        </p:txBody>
      </p:sp>
      <p:sp>
        <p:nvSpPr>
          <p:cNvPr id="12" name="Rectangle: Rounded Corners 11">
            <a:extLst>
              <a:ext uri="{FF2B5EF4-FFF2-40B4-BE49-F238E27FC236}">
                <a16:creationId xmlns:a16="http://schemas.microsoft.com/office/drawing/2014/main" id="{8B4DFDFB-C850-41FE-E72E-352E9121AD16}"/>
              </a:ext>
            </a:extLst>
          </p:cNvPr>
          <p:cNvSpPr/>
          <p:nvPr/>
        </p:nvSpPr>
        <p:spPr>
          <a:xfrm>
            <a:off x="404813" y="6103292"/>
            <a:ext cx="6014934" cy="404950"/>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altLang="en-GB" sz="1200" noProof="1">
                <a:solidFill>
                  <a:schemeClr val="tx1"/>
                </a:solidFill>
                <a:latin typeface="Georgia"/>
                <a:hlinkClick r:id="rId6"/>
              </a:rPr>
              <a:t>GitHub Repository with all the Lab Notebooks &amp; Python code</a:t>
            </a:r>
            <a:endParaRPr lang="en-GB" altLang="en-GB" sz="1200" noProof="1">
              <a:solidFill>
                <a:schemeClr val="tx1"/>
              </a:solidFill>
              <a:latin typeface="Georgia"/>
            </a:endParaRPr>
          </a:p>
        </p:txBody>
      </p:sp>
    </p:spTree>
    <p:extLst>
      <p:ext uri="{BB962C8B-B14F-4D97-AF65-F5344CB8AC3E}">
        <p14:creationId xmlns:p14="http://schemas.microsoft.com/office/powerpoint/2010/main" val="324449977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emplate>TM04033925[[fn=Droplet]]</Template>
  <TotalTime>18</TotalTime>
  <Words>4005</Words>
  <Application>Microsoft Office PowerPoint</Application>
  <PresentationFormat>Widescreen</PresentationFormat>
  <Paragraphs>584</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Georgia</vt:lpstr>
      <vt:lpstr>Trade Gothic Next Light</vt:lpstr>
      <vt:lpstr>Tw Cen MT</vt:lpstr>
      <vt:lpstr>Droplet</vt:lpstr>
      <vt:lpstr> IBM   DATA SCIENCE CAPSTONE  PROJECT</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Vasu Chauhan</dc:creator>
  <cp:lastModifiedBy>VASU CHAUHAN - 190907584</cp:lastModifiedBy>
  <cp:revision>25</cp:revision>
  <dcterms:created xsi:type="dcterms:W3CDTF">2013-07-15T20:26:40Z</dcterms:created>
  <dcterms:modified xsi:type="dcterms:W3CDTF">2025-06-01T22:24:55Z</dcterms:modified>
</cp:coreProperties>
</file>